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90" r:id="rId7"/>
    <p:sldId id="261" r:id="rId8"/>
    <p:sldId id="282" r:id="rId9"/>
    <p:sldId id="262" r:id="rId10"/>
    <p:sldId id="284" r:id="rId11"/>
    <p:sldId id="275" r:id="rId12"/>
    <p:sldId id="276" r:id="rId13"/>
    <p:sldId id="278" r:id="rId14"/>
    <p:sldId id="283" r:id="rId15"/>
    <p:sldId id="279" r:id="rId16"/>
    <p:sldId id="280" r:id="rId17"/>
    <p:sldId id="281" r:id="rId18"/>
    <p:sldId id="265" r:id="rId19"/>
    <p:sldId id="285" r:id="rId20"/>
    <p:sldId id="266" r:id="rId21"/>
    <p:sldId id="264" r:id="rId22"/>
    <p:sldId id="286" r:id="rId23"/>
    <p:sldId id="287" r:id="rId24"/>
    <p:sldId id="289" r:id="rId25"/>
    <p:sldId id="288" r:id="rId26"/>
    <p:sldId id="267" r:id="rId27"/>
    <p:sldId id="268" r:id="rId28"/>
    <p:sldId id="269" r:id="rId29"/>
    <p:sldId id="270" r:id="rId30"/>
    <p:sldId id="271" r:id="rId31"/>
    <p:sldId id="272" r:id="rId32"/>
    <p:sldId id="273" r:id="rId33"/>
    <p:sldId id="27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328" y="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51327-E4FA-4A2E-B605-58198CA8EB4B}"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75987-1EA8-40C1-8A1F-74B4176B41FA}" type="slidenum">
              <a:rPr lang="en-US" smtClean="0"/>
              <a:t>‹#›</a:t>
            </a:fld>
            <a:endParaRPr lang="en-US"/>
          </a:p>
        </p:txBody>
      </p:sp>
    </p:spTree>
    <p:extLst>
      <p:ext uri="{BB962C8B-B14F-4D97-AF65-F5344CB8AC3E}">
        <p14:creationId xmlns:p14="http://schemas.microsoft.com/office/powerpoint/2010/main" val="65995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EA0D-5709-CDDA-243A-88BD23B1CA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9BCF1D-1892-09BB-B7FA-BA49AEE4FF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3A8C57-EB67-9F7B-39FC-E61F8B276AFD}"/>
              </a:ext>
            </a:extLst>
          </p:cNvPr>
          <p:cNvSpPr>
            <a:spLocks noGrp="1"/>
          </p:cNvSpPr>
          <p:nvPr>
            <p:ph type="dt" sz="half" idx="10"/>
          </p:nvPr>
        </p:nvSpPr>
        <p:spPr/>
        <p:txBody>
          <a:bodyPr/>
          <a:lstStyle/>
          <a:p>
            <a:fld id="{38311A09-3E49-4221-ADE9-EE6CF46A6AF0}" type="datetimeFigureOut">
              <a:rPr lang="en-US" smtClean="0"/>
              <a:t>10/17/2023</a:t>
            </a:fld>
            <a:endParaRPr lang="en-US"/>
          </a:p>
        </p:txBody>
      </p:sp>
      <p:sp>
        <p:nvSpPr>
          <p:cNvPr id="5" name="Footer Placeholder 4">
            <a:extLst>
              <a:ext uri="{FF2B5EF4-FFF2-40B4-BE49-F238E27FC236}">
                <a16:creationId xmlns:a16="http://schemas.microsoft.com/office/drawing/2014/main" id="{C676221E-3BE2-02C8-6A9B-E09847BC3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97EA3-A17E-B889-99E0-464F6813FF8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693038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1882-1512-60F0-CC17-A64DA01FAF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16E350-3B55-DA5E-DC19-A56A42843B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BCF0DC-321D-4ED3-66F3-0AF5C7AF634D}"/>
              </a:ext>
            </a:extLst>
          </p:cNvPr>
          <p:cNvSpPr>
            <a:spLocks noGrp="1"/>
          </p:cNvSpPr>
          <p:nvPr>
            <p:ph type="dt" sz="half" idx="10"/>
          </p:nvPr>
        </p:nvSpPr>
        <p:spPr/>
        <p:txBody>
          <a:bodyPr/>
          <a:lstStyle/>
          <a:p>
            <a:fld id="{38311A09-3E49-4221-ADE9-EE6CF46A6AF0}" type="datetimeFigureOut">
              <a:rPr lang="en-US" smtClean="0"/>
              <a:t>10/17/2023</a:t>
            </a:fld>
            <a:endParaRPr lang="en-US"/>
          </a:p>
        </p:txBody>
      </p:sp>
      <p:sp>
        <p:nvSpPr>
          <p:cNvPr id="5" name="Footer Placeholder 4">
            <a:extLst>
              <a:ext uri="{FF2B5EF4-FFF2-40B4-BE49-F238E27FC236}">
                <a16:creationId xmlns:a16="http://schemas.microsoft.com/office/drawing/2014/main" id="{74CA86C2-F995-FAE3-01E5-110758249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97408-3288-BDE5-E89C-EE10553C2A62}"/>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14816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B4AC43-968D-4E8F-9ED0-FFAC73B130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9215E2-1BF5-11F4-E492-0D910E8502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8C467-746D-2ABE-BB19-DB84BAD8C268}"/>
              </a:ext>
            </a:extLst>
          </p:cNvPr>
          <p:cNvSpPr>
            <a:spLocks noGrp="1"/>
          </p:cNvSpPr>
          <p:nvPr>
            <p:ph type="dt" sz="half" idx="10"/>
          </p:nvPr>
        </p:nvSpPr>
        <p:spPr/>
        <p:txBody>
          <a:bodyPr/>
          <a:lstStyle/>
          <a:p>
            <a:fld id="{38311A09-3E49-4221-ADE9-EE6CF46A6AF0}" type="datetimeFigureOut">
              <a:rPr lang="en-US" smtClean="0"/>
              <a:t>10/17/2023</a:t>
            </a:fld>
            <a:endParaRPr lang="en-US"/>
          </a:p>
        </p:txBody>
      </p:sp>
      <p:sp>
        <p:nvSpPr>
          <p:cNvPr id="5" name="Footer Placeholder 4">
            <a:extLst>
              <a:ext uri="{FF2B5EF4-FFF2-40B4-BE49-F238E27FC236}">
                <a16:creationId xmlns:a16="http://schemas.microsoft.com/office/drawing/2014/main" id="{A1EFACA6-A71D-D58B-5DC0-D24311E94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8DB7B-AEF3-3EE5-AB19-86BC4AD5F75B}"/>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23959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5126-B65F-8E35-8CEB-5C5802E21FDB}"/>
              </a:ext>
            </a:extLst>
          </p:cNvPr>
          <p:cNvSpPr>
            <a:spLocks noGrp="1"/>
          </p:cNvSpPr>
          <p:nvPr>
            <p:ph type="title"/>
          </p:nvPr>
        </p:nvSpPr>
        <p:spPr>
          <a:xfrm>
            <a:off x="0" y="0"/>
            <a:ext cx="10515600" cy="681037"/>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C053536-6A1E-7835-327A-4559932821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84E26-B7BB-407C-FDF9-92A21B1B3944}"/>
              </a:ext>
            </a:extLst>
          </p:cNvPr>
          <p:cNvSpPr>
            <a:spLocks noGrp="1"/>
          </p:cNvSpPr>
          <p:nvPr>
            <p:ph type="dt" sz="half" idx="10"/>
          </p:nvPr>
        </p:nvSpPr>
        <p:spPr/>
        <p:txBody>
          <a:bodyPr/>
          <a:lstStyle/>
          <a:p>
            <a:fld id="{38311A09-3E49-4221-ADE9-EE6CF46A6AF0}" type="datetimeFigureOut">
              <a:rPr lang="en-US" smtClean="0"/>
              <a:t>10/17/2023</a:t>
            </a:fld>
            <a:endParaRPr lang="en-US"/>
          </a:p>
        </p:txBody>
      </p:sp>
      <p:sp>
        <p:nvSpPr>
          <p:cNvPr id="5" name="Footer Placeholder 4">
            <a:extLst>
              <a:ext uri="{FF2B5EF4-FFF2-40B4-BE49-F238E27FC236}">
                <a16:creationId xmlns:a16="http://schemas.microsoft.com/office/drawing/2014/main" id="{F0CAC5E1-D0D3-7FF9-20C4-1EB81337F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E5AD2-D2C0-51D9-E3BA-964DB23CB5AB}"/>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46879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C471-20C2-4DE2-48BC-CF9265B9AF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B068E5-B65E-8E72-4FF1-1C7DCE952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E8A55-2DA6-FD87-6715-6BF4B2048FC6}"/>
              </a:ext>
            </a:extLst>
          </p:cNvPr>
          <p:cNvSpPr>
            <a:spLocks noGrp="1"/>
          </p:cNvSpPr>
          <p:nvPr>
            <p:ph type="dt" sz="half" idx="10"/>
          </p:nvPr>
        </p:nvSpPr>
        <p:spPr/>
        <p:txBody>
          <a:bodyPr/>
          <a:lstStyle/>
          <a:p>
            <a:fld id="{38311A09-3E49-4221-ADE9-EE6CF46A6AF0}" type="datetimeFigureOut">
              <a:rPr lang="en-US" smtClean="0"/>
              <a:t>10/17/2023</a:t>
            </a:fld>
            <a:endParaRPr lang="en-US"/>
          </a:p>
        </p:txBody>
      </p:sp>
      <p:sp>
        <p:nvSpPr>
          <p:cNvPr id="5" name="Footer Placeholder 4">
            <a:extLst>
              <a:ext uri="{FF2B5EF4-FFF2-40B4-BE49-F238E27FC236}">
                <a16:creationId xmlns:a16="http://schemas.microsoft.com/office/drawing/2014/main" id="{1B2052FA-19C4-FA97-56DA-C1BC931D2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35519-32FA-879C-A526-019E2E441E7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548524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A068-59DC-92F9-FF1B-2D3BC2790DA9}"/>
              </a:ext>
            </a:extLst>
          </p:cNvPr>
          <p:cNvSpPr>
            <a:spLocks noGrp="1"/>
          </p:cNvSpPr>
          <p:nvPr>
            <p:ph type="title"/>
          </p:nvPr>
        </p:nvSpPr>
        <p:spPr>
          <a:xfrm>
            <a:off x="0" y="18256"/>
            <a:ext cx="10515600" cy="66278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66E84170-1316-D260-FEFD-CB68C550E6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D7997E-6ACC-D893-A132-7C45A5A1AE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285977-DF99-E8B3-A855-98914323B7D8}"/>
              </a:ext>
            </a:extLst>
          </p:cNvPr>
          <p:cNvSpPr>
            <a:spLocks noGrp="1"/>
          </p:cNvSpPr>
          <p:nvPr>
            <p:ph type="dt" sz="half" idx="10"/>
          </p:nvPr>
        </p:nvSpPr>
        <p:spPr/>
        <p:txBody>
          <a:bodyPr/>
          <a:lstStyle/>
          <a:p>
            <a:fld id="{38311A09-3E49-4221-ADE9-EE6CF46A6AF0}" type="datetimeFigureOut">
              <a:rPr lang="en-US" smtClean="0"/>
              <a:t>10/17/2023</a:t>
            </a:fld>
            <a:endParaRPr lang="en-US"/>
          </a:p>
        </p:txBody>
      </p:sp>
      <p:sp>
        <p:nvSpPr>
          <p:cNvPr id="6" name="Footer Placeholder 5">
            <a:extLst>
              <a:ext uri="{FF2B5EF4-FFF2-40B4-BE49-F238E27FC236}">
                <a16:creationId xmlns:a16="http://schemas.microsoft.com/office/drawing/2014/main" id="{506691D0-8066-EAA0-8246-9A4154A803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7EE7AC-C506-F226-997D-CC01288D787D}"/>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384320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7B663-4BC7-9816-DCEF-A8511F72BE6C}"/>
              </a:ext>
            </a:extLst>
          </p:cNvPr>
          <p:cNvSpPr>
            <a:spLocks noGrp="1"/>
          </p:cNvSpPr>
          <p:nvPr>
            <p:ph type="title"/>
          </p:nvPr>
        </p:nvSpPr>
        <p:spPr>
          <a:xfrm>
            <a:off x="0" y="13433"/>
            <a:ext cx="10515600" cy="654904"/>
          </a:xfrm>
        </p:spPr>
        <p:txBody>
          <a:bodyPr>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8CBF59E1-89D2-2821-41B9-F6E3ADF5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DFE53-27C3-12B1-60A4-BBBCFD6D5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3F513B-AB66-8132-316C-B40DD9212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970AD2-FB44-03FD-2BEE-386538D198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A1E0CB-BAFC-7E7C-9C50-4BF2BEC42C7F}"/>
              </a:ext>
            </a:extLst>
          </p:cNvPr>
          <p:cNvSpPr>
            <a:spLocks noGrp="1"/>
          </p:cNvSpPr>
          <p:nvPr>
            <p:ph type="dt" sz="half" idx="10"/>
          </p:nvPr>
        </p:nvSpPr>
        <p:spPr/>
        <p:txBody>
          <a:bodyPr/>
          <a:lstStyle/>
          <a:p>
            <a:fld id="{38311A09-3E49-4221-ADE9-EE6CF46A6AF0}" type="datetimeFigureOut">
              <a:rPr lang="en-US" smtClean="0"/>
              <a:t>10/17/2023</a:t>
            </a:fld>
            <a:endParaRPr lang="en-US"/>
          </a:p>
        </p:txBody>
      </p:sp>
      <p:sp>
        <p:nvSpPr>
          <p:cNvPr id="8" name="Footer Placeholder 7">
            <a:extLst>
              <a:ext uri="{FF2B5EF4-FFF2-40B4-BE49-F238E27FC236}">
                <a16:creationId xmlns:a16="http://schemas.microsoft.com/office/drawing/2014/main" id="{7B709006-7FD8-7F15-6C69-F1158297F2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8C4C74-0839-0933-67DC-754021F86C0B}"/>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667389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470E-C93E-9EDA-5ADB-A4D4DF9BF30F}"/>
              </a:ext>
            </a:extLst>
          </p:cNvPr>
          <p:cNvSpPr>
            <a:spLocks noGrp="1"/>
          </p:cNvSpPr>
          <p:nvPr>
            <p:ph type="title"/>
          </p:nvPr>
        </p:nvSpPr>
        <p:spPr>
          <a:xfrm>
            <a:off x="0" y="13434"/>
            <a:ext cx="10515600" cy="591478"/>
          </a:xfrm>
        </p:spPr>
        <p:txBody>
          <a:bodyPr>
            <a:normAutofit/>
          </a:bodyPr>
          <a:lstStyle>
            <a:lvl1pPr>
              <a:defRPr sz="3600"/>
            </a:lvl1pPr>
          </a:lstStyle>
          <a:p>
            <a:r>
              <a:rPr lang="en-US"/>
              <a:t>Click to edit Master title style</a:t>
            </a:r>
          </a:p>
        </p:txBody>
      </p:sp>
      <p:sp>
        <p:nvSpPr>
          <p:cNvPr id="3" name="Date Placeholder 2">
            <a:extLst>
              <a:ext uri="{FF2B5EF4-FFF2-40B4-BE49-F238E27FC236}">
                <a16:creationId xmlns:a16="http://schemas.microsoft.com/office/drawing/2014/main" id="{2B7A5C82-A2EE-679D-35AC-E79883228A16}"/>
              </a:ext>
            </a:extLst>
          </p:cNvPr>
          <p:cNvSpPr>
            <a:spLocks noGrp="1"/>
          </p:cNvSpPr>
          <p:nvPr>
            <p:ph type="dt" sz="half" idx="10"/>
          </p:nvPr>
        </p:nvSpPr>
        <p:spPr/>
        <p:txBody>
          <a:bodyPr/>
          <a:lstStyle/>
          <a:p>
            <a:fld id="{38311A09-3E49-4221-ADE9-EE6CF46A6AF0}" type="datetimeFigureOut">
              <a:rPr lang="en-US" smtClean="0"/>
              <a:t>10/17/2023</a:t>
            </a:fld>
            <a:endParaRPr lang="en-US"/>
          </a:p>
        </p:txBody>
      </p:sp>
      <p:sp>
        <p:nvSpPr>
          <p:cNvPr id="4" name="Footer Placeholder 3">
            <a:extLst>
              <a:ext uri="{FF2B5EF4-FFF2-40B4-BE49-F238E27FC236}">
                <a16:creationId xmlns:a16="http://schemas.microsoft.com/office/drawing/2014/main" id="{4B206643-FB64-D9E6-09FD-622D96E43A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1F6F99-701A-51FE-2AC9-72370972C7F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209271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71E51A-14EB-7361-FD07-93E98950B762}"/>
              </a:ext>
            </a:extLst>
          </p:cNvPr>
          <p:cNvSpPr>
            <a:spLocks noGrp="1"/>
          </p:cNvSpPr>
          <p:nvPr>
            <p:ph type="dt" sz="half" idx="10"/>
          </p:nvPr>
        </p:nvSpPr>
        <p:spPr/>
        <p:txBody>
          <a:bodyPr/>
          <a:lstStyle/>
          <a:p>
            <a:fld id="{38311A09-3E49-4221-ADE9-EE6CF46A6AF0}" type="datetimeFigureOut">
              <a:rPr lang="en-US" smtClean="0"/>
              <a:t>10/17/2023</a:t>
            </a:fld>
            <a:endParaRPr lang="en-US"/>
          </a:p>
        </p:txBody>
      </p:sp>
      <p:sp>
        <p:nvSpPr>
          <p:cNvPr id="3" name="Footer Placeholder 2">
            <a:extLst>
              <a:ext uri="{FF2B5EF4-FFF2-40B4-BE49-F238E27FC236}">
                <a16:creationId xmlns:a16="http://schemas.microsoft.com/office/drawing/2014/main" id="{52E4D2DB-D91A-7D8C-88FE-8E6CADF94C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13812A-412E-3347-ED4C-6925AED2F5AD}"/>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44582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6B50-0D90-4E83-E66F-C4B5F79EDE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5A1017-A64D-E3EF-52DD-85B68510C1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4F6463-4E40-0E76-FF16-2F9DFE5DC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80F97B-D6F2-907F-43EC-1C97DD56CF56}"/>
              </a:ext>
            </a:extLst>
          </p:cNvPr>
          <p:cNvSpPr>
            <a:spLocks noGrp="1"/>
          </p:cNvSpPr>
          <p:nvPr>
            <p:ph type="dt" sz="half" idx="10"/>
          </p:nvPr>
        </p:nvSpPr>
        <p:spPr/>
        <p:txBody>
          <a:bodyPr/>
          <a:lstStyle/>
          <a:p>
            <a:fld id="{38311A09-3E49-4221-ADE9-EE6CF46A6AF0}" type="datetimeFigureOut">
              <a:rPr lang="en-US" smtClean="0"/>
              <a:t>10/17/2023</a:t>
            </a:fld>
            <a:endParaRPr lang="en-US"/>
          </a:p>
        </p:txBody>
      </p:sp>
      <p:sp>
        <p:nvSpPr>
          <p:cNvPr id="6" name="Footer Placeholder 5">
            <a:extLst>
              <a:ext uri="{FF2B5EF4-FFF2-40B4-BE49-F238E27FC236}">
                <a16:creationId xmlns:a16="http://schemas.microsoft.com/office/drawing/2014/main" id="{22C440FE-DA6F-DE79-6508-7BE90A64CF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2CD036-52E3-87F8-4FCB-51160723A7AA}"/>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51677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E6CF-BBCC-1168-BEB8-1C5CA0E5B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888CE9-CF0D-986A-4C03-4160C8AC1A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431FFE-AEFB-8F60-40E3-40173E5B0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6E056-CC0D-8CEC-19E2-44AE8F00A92E}"/>
              </a:ext>
            </a:extLst>
          </p:cNvPr>
          <p:cNvSpPr>
            <a:spLocks noGrp="1"/>
          </p:cNvSpPr>
          <p:nvPr>
            <p:ph type="dt" sz="half" idx="10"/>
          </p:nvPr>
        </p:nvSpPr>
        <p:spPr/>
        <p:txBody>
          <a:bodyPr/>
          <a:lstStyle/>
          <a:p>
            <a:fld id="{38311A09-3E49-4221-ADE9-EE6CF46A6AF0}" type="datetimeFigureOut">
              <a:rPr lang="en-US" smtClean="0"/>
              <a:t>10/17/2023</a:t>
            </a:fld>
            <a:endParaRPr lang="en-US"/>
          </a:p>
        </p:txBody>
      </p:sp>
      <p:sp>
        <p:nvSpPr>
          <p:cNvPr id="6" name="Footer Placeholder 5">
            <a:extLst>
              <a:ext uri="{FF2B5EF4-FFF2-40B4-BE49-F238E27FC236}">
                <a16:creationId xmlns:a16="http://schemas.microsoft.com/office/drawing/2014/main" id="{0A6CF7ED-FAAC-DBAD-7F60-1C788DBE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18F7E-2B5D-A02D-6957-6B9D656F29F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115036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E5DB49-086D-FEC2-7955-A642E187A59D}"/>
              </a:ext>
            </a:extLst>
          </p:cNvPr>
          <p:cNvSpPr>
            <a:spLocks noGrp="1"/>
          </p:cNvSpPr>
          <p:nvPr>
            <p:ph type="title"/>
          </p:nvPr>
        </p:nvSpPr>
        <p:spPr>
          <a:xfrm>
            <a:off x="0"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B53CA2-8015-38C1-CFE6-B5FE300D1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5C5537-D4B6-16F1-5B61-E0891E9638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311A09-3E49-4221-ADE9-EE6CF46A6AF0}" type="datetimeFigureOut">
              <a:rPr lang="en-US" smtClean="0"/>
              <a:t>10/17/2023</a:t>
            </a:fld>
            <a:endParaRPr lang="en-US"/>
          </a:p>
        </p:txBody>
      </p:sp>
      <p:sp>
        <p:nvSpPr>
          <p:cNvPr id="5" name="Footer Placeholder 4">
            <a:extLst>
              <a:ext uri="{FF2B5EF4-FFF2-40B4-BE49-F238E27FC236}">
                <a16:creationId xmlns:a16="http://schemas.microsoft.com/office/drawing/2014/main" id="{093FA946-9EEA-CE64-A273-837B7B6D06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4B9AF6-24FB-B2C4-A41F-A55CA5B0AF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A2E254-5D81-47C4-BC82-80D74DDC8189}" type="slidenum">
              <a:rPr lang="en-US" smtClean="0"/>
              <a:t>‹#›</a:t>
            </a:fld>
            <a:endParaRPr lang="en-US"/>
          </a:p>
        </p:txBody>
      </p:sp>
    </p:spTree>
    <p:extLst>
      <p:ext uri="{BB962C8B-B14F-4D97-AF65-F5344CB8AC3E}">
        <p14:creationId xmlns:p14="http://schemas.microsoft.com/office/powerpoint/2010/main" val="2012589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9.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2.png"/><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DBC8-2BF7-D2AD-9788-C7CD1D025243}"/>
              </a:ext>
            </a:extLst>
          </p:cNvPr>
          <p:cNvSpPr>
            <a:spLocks noGrp="1"/>
          </p:cNvSpPr>
          <p:nvPr>
            <p:ph type="ctrTitle"/>
          </p:nvPr>
        </p:nvSpPr>
        <p:spPr>
          <a:xfrm>
            <a:off x="1524000" y="587788"/>
            <a:ext cx="9144000" cy="2387600"/>
          </a:xfrm>
        </p:spPr>
        <p:txBody>
          <a:bodyPr>
            <a:noAutofit/>
          </a:bodyPr>
          <a:lstStyle/>
          <a:p>
            <a:r>
              <a:rPr lang="en-US" sz="4400" dirty="0">
                <a:latin typeface="Helvetica" panose="020B0604020202020204" pitchFamily="34" charset="0"/>
                <a:cs typeface="Helvetica" panose="020B0604020202020204" pitchFamily="34" charset="0"/>
              </a:rPr>
              <a:t>Once bitten, twice shy: </a:t>
            </a:r>
            <a:br>
              <a:rPr lang="en-US" sz="4400" dirty="0">
                <a:latin typeface="Helvetica" panose="020B0604020202020204" pitchFamily="34" charset="0"/>
                <a:cs typeface="Helvetica" panose="020B0604020202020204" pitchFamily="34" charset="0"/>
              </a:rPr>
            </a:br>
            <a:r>
              <a:rPr lang="en-US" sz="4400" dirty="0">
                <a:latin typeface="Helvetica" panose="020B0604020202020204" pitchFamily="34" charset="0"/>
                <a:cs typeface="Helvetica" panose="020B0604020202020204" pitchFamily="34" charset="0"/>
              </a:rPr>
              <a:t>modeling trade-offs between mosquito biting persistence and vertebrate host defensive behaviors</a:t>
            </a:r>
          </a:p>
        </p:txBody>
      </p:sp>
      <p:sp>
        <p:nvSpPr>
          <p:cNvPr id="3" name="Subtitle 2">
            <a:extLst>
              <a:ext uri="{FF2B5EF4-FFF2-40B4-BE49-F238E27FC236}">
                <a16:creationId xmlns:a16="http://schemas.microsoft.com/office/drawing/2014/main" id="{CEE89C17-6EFC-7167-03E4-55F9B486FCDC}"/>
              </a:ext>
            </a:extLst>
          </p:cNvPr>
          <p:cNvSpPr>
            <a:spLocks noGrp="1"/>
          </p:cNvSpPr>
          <p:nvPr>
            <p:ph type="subTitle" idx="1"/>
          </p:nvPr>
        </p:nvSpPr>
        <p:spPr>
          <a:xfrm>
            <a:off x="1524000" y="3067462"/>
            <a:ext cx="9144000" cy="2133599"/>
          </a:xfrm>
        </p:spPr>
        <p:txBody>
          <a:bodyPr>
            <a:normAutofit lnSpcReduction="10000"/>
          </a:bodyPr>
          <a:lstStyle/>
          <a:p>
            <a:endParaRPr lang="en-US" dirty="0"/>
          </a:p>
          <a:p>
            <a:r>
              <a:rPr lang="en-US" dirty="0"/>
              <a:t>Kyle Dahlin</a:t>
            </a:r>
          </a:p>
          <a:p>
            <a:endParaRPr lang="en-US" dirty="0"/>
          </a:p>
          <a:p>
            <a:r>
              <a:rPr lang="en-US" dirty="0"/>
              <a:t>Virginia Tech</a:t>
            </a:r>
          </a:p>
          <a:p>
            <a:r>
              <a:rPr lang="en-US" dirty="0"/>
              <a:t>Department of Mathematics</a:t>
            </a:r>
          </a:p>
        </p:txBody>
      </p:sp>
      <p:sp>
        <p:nvSpPr>
          <p:cNvPr id="5" name="TextBox 4">
            <a:extLst>
              <a:ext uri="{FF2B5EF4-FFF2-40B4-BE49-F238E27FC236}">
                <a16:creationId xmlns:a16="http://schemas.microsoft.com/office/drawing/2014/main" id="{748BAF7C-5461-24C8-D6BC-43B2E26BA96C}"/>
              </a:ext>
            </a:extLst>
          </p:cNvPr>
          <p:cNvSpPr txBox="1"/>
          <p:nvPr/>
        </p:nvSpPr>
        <p:spPr>
          <a:xfrm>
            <a:off x="-1" y="5669994"/>
            <a:ext cx="6246055" cy="646331"/>
          </a:xfrm>
          <a:prstGeom prst="rect">
            <a:avLst/>
          </a:prstGeom>
          <a:noFill/>
        </p:spPr>
        <p:txBody>
          <a:bodyPr wrap="square" rtlCol="0">
            <a:spAutoFit/>
          </a:bodyPr>
          <a:lstStyle/>
          <a:p>
            <a:r>
              <a:rPr lang="en-US" b="1" dirty="0"/>
              <a:t>JMM 2024</a:t>
            </a:r>
          </a:p>
          <a:p>
            <a:r>
              <a:rPr lang="en-US" dirty="0"/>
              <a:t>San Francisco CA</a:t>
            </a:r>
          </a:p>
        </p:txBody>
      </p:sp>
    </p:spTree>
    <p:extLst>
      <p:ext uri="{BB962C8B-B14F-4D97-AF65-F5344CB8AC3E}">
        <p14:creationId xmlns:p14="http://schemas.microsoft.com/office/powerpoint/2010/main" val="9633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4C0-848F-D55E-C012-E14984B6CCF5}"/>
              </a:ext>
            </a:extLst>
          </p:cNvPr>
          <p:cNvSpPr>
            <a:spLocks noGrp="1"/>
          </p:cNvSpPr>
          <p:nvPr>
            <p:ph type="title"/>
          </p:nvPr>
        </p:nvSpPr>
        <p:spPr>
          <a:xfrm>
            <a:off x="0" y="1"/>
            <a:ext cx="10515600" cy="708368"/>
          </a:xfrm>
        </p:spPr>
        <p:txBody>
          <a:bodyPr/>
          <a:lstStyle/>
          <a:p>
            <a:r>
              <a:rPr lang="en-US" dirty="0"/>
              <a:t>Mosquito blood feeding as a Poisson process</a:t>
            </a:r>
          </a:p>
        </p:txBody>
      </p:sp>
      <p:sp>
        <p:nvSpPr>
          <p:cNvPr id="4" name="Rectangle: Rounded Corners 3">
            <a:extLst>
              <a:ext uri="{FF2B5EF4-FFF2-40B4-BE49-F238E27FC236}">
                <a16:creationId xmlns:a16="http://schemas.microsoft.com/office/drawing/2014/main" id="{5D57930A-BE4C-FA8E-D6BA-DF755FB11279}"/>
              </a:ext>
            </a:extLst>
          </p:cNvPr>
          <p:cNvSpPr/>
          <p:nvPr/>
        </p:nvSpPr>
        <p:spPr>
          <a:xfrm>
            <a:off x="195540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Blood-feeding</a:t>
            </a:r>
          </a:p>
        </p:txBody>
      </p:sp>
      <p:sp>
        <p:nvSpPr>
          <p:cNvPr id="5" name="Rectangle: Rounded Corners 4">
            <a:extLst>
              <a:ext uri="{FF2B5EF4-FFF2-40B4-BE49-F238E27FC236}">
                <a16:creationId xmlns:a16="http://schemas.microsoft.com/office/drawing/2014/main" id="{BDE99806-0C1E-823D-70A9-87B027CB4CF1}"/>
              </a:ext>
            </a:extLst>
          </p:cNvPr>
          <p:cNvSpPr/>
          <p:nvPr/>
        </p:nvSpPr>
        <p:spPr>
          <a:xfrm>
            <a:off x="748166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Resting, ovipositing, sugar-feeding</a:t>
            </a:r>
          </a:p>
        </p:txBody>
      </p:sp>
      <p:cxnSp>
        <p:nvCxnSpPr>
          <p:cNvPr id="7" name="Connector: Curved 6">
            <a:extLst>
              <a:ext uri="{FF2B5EF4-FFF2-40B4-BE49-F238E27FC236}">
                <a16:creationId xmlns:a16="http://schemas.microsoft.com/office/drawing/2014/main" id="{8AB9BAEA-67AC-2B23-05EB-335F009D860F}"/>
              </a:ext>
            </a:extLst>
          </p:cNvPr>
          <p:cNvCxnSpPr>
            <a:cxnSpLocks/>
            <a:stCxn id="4" idx="2"/>
            <a:endCxn id="5" idx="2"/>
          </p:cNvCxnSpPr>
          <p:nvPr/>
        </p:nvCxnSpPr>
        <p:spPr>
          <a:xfrm rot="16200000" flipH="1">
            <a:off x="5843955" y="968009"/>
            <a:ext cx="12700" cy="5526260"/>
          </a:xfrm>
          <a:prstGeom prst="curvedConnector3">
            <a:avLst>
              <a:gd name="adj1" fmla="val 1121538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B3D6AE9B-299D-57B2-47FF-43DFFB4D6A42}"/>
              </a:ext>
            </a:extLst>
          </p:cNvPr>
          <p:cNvCxnSpPr>
            <a:cxnSpLocks/>
            <a:stCxn id="5" idx="0"/>
            <a:endCxn id="4" idx="0"/>
          </p:cNvCxnSpPr>
          <p:nvPr/>
        </p:nvCxnSpPr>
        <p:spPr>
          <a:xfrm rot="16200000" flipV="1">
            <a:off x="5843955" y="-357554"/>
            <a:ext cx="12700" cy="5526260"/>
          </a:xfrm>
          <a:prstGeom prst="curvedConnector3">
            <a:avLst>
              <a:gd name="adj1" fmla="val 124338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B2B5AC6-B4E0-34FF-44E6-DA5B9E40314E}"/>
                  </a:ext>
                </a:extLst>
              </p:cNvPr>
              <p:cNvSpPr txBox="1"/>
              <p:nvPr/>
            </p:nvSpPr>
            <p:spPr>
              <a:xfrm>
                <a:off x="5721176" y="954190"/>
                <a:ext cx="3513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i="1" dirty="0"/>
              </a:p>
            </p:txBody>
          </p:sp>
        </mc:Choice>
        <mc:Fallback xmlns="">
          <p:sp>
            <p:nvSpPr>
              <p:cNvPr id="31" name="TextBox 30">
                <a:extLst>
                  <a:ext uri="{FF2B5EF4-FFF2-40B4-BE49-F238E27FC236}">
                    <a16:creationId xmlns:a16="http://schemas.microsoft.com/office/drawing/2014/main" id="{5B2B5AC6-B4E0-34FF-44E6-DA5B9E40314E}"/>
                  </a:ext>
                </a:extLst>
              </p:cNvPr>
              <p:cNvSpPr txBox="1">
                <a:spLocks noRot="1" noChangeAspect="1" noMove="1" noResize="1" noEditPoints="1" noAdjustHandles="1" noChangeArrowheads="1" noChangeShapeType="1" noTextEdit="1"/>
              </p:cNvSpPr>
              <p:nvPr/>
            </p:nvSpPr>
            <p:spPr>
              <a:xfrm>
                <a:off x="5721176" y="954190"/>
                <a:ext cx="351378" cy="461665"/>
              </a:xfrm>
              <a:prstGeom prst="rect">
                <a:avLst/>
              </a:prstGeom>
              <a:blipFill>
                <a:blip r:embed="rId2"/>
                <a:stretch>
                  <a:fillRect l="-5263" r="-12281"/>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E3BF1178-AEF0-4E2A-D97A-34DBEF10203F}"/>
              </a:ext>
            </a:extLst>
          </p:cNvPr>
          <p:cNvCxnSpPr/>
          <p:nvPr/>
        </p:nvCxnSpPr>
        <p:spPr>
          <a:xfrm flipH="1" flipV="1">
            <a:off x="1234245" y="1823023"/>
            <a:ext cx="733865" cy="708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F456E41-F0DA-5AE2-B9E8-46853C6416D4}"/>
              </a:ext>
            </a:extLst>
          </p:cNvPr>
          <p:cNvSpPr txBox="1"/>
          <p:nvPr/>
        </p:nvSpPr>
        <p:spPr>
          <a:xfrm>
            <a:off x="1601177" y="1816673"/>
            <a:ext cx="1056700" cy="369332"/>
          </a:xfrm>
          <a:prstGeom prst="rect">
            <a:avLst/>
          </a:prstGeom>
          <a:noFill/>
        </p:spPr>
        <p:txBody>
          <a:bodyPr wrap="none" rtlCol="0">
            <a:spAutoFit/>
          </a:bodyPr>
          <a:lstStyle/>
          <a:p>
            <a:r>
              <a:rPr lang="en-US" dirty="0"/>
              <a:t>mortality</a:t>
            </a:r>
          </a:p>
        </p:txBody>
      </p:sp>
      <p:cxnSp>
        <p:nvCxnSpPr>
          <p:cNvPr id="38" name="Straight Arrow Connector 37">
            <a:extLst>
              <a:ext uri="{FF2B5EF4-FFF2-40B4-BE49-F238E27FC236}">
                <a16:creationId xmlns:a16="http://schemas.microsoft.com/office/drawing/2014/main" id="{85CCC776-3409-60CE-4FBD-D8CE59E01E15}"/>
              </a:ext>
            </a:extLst>
          </p:cNvPr>
          <p:cNvCxnSpPr>
            <a:cxnSpLocks/>
          </p:cNvCxnSpPr>
          <p:nvPr/>
        </p:nvCxnSpPr>
        <p:spPr>
          <a:xfrm flipV="1">
            <a:off x="9710944" y="1860376"/>
            <a:ext cx="823607" cy="671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7BAFC23-CC82-7FE4-BD0F-868FEB4DAC64}"/>
              </a:ext>
            </a:extLst>
          </p:cNvPr>
          <p:cNvSpPr txBox="1"/>
          <p:nvPr/>
        </p:nvSpPr>
        <p:spPr>
          <a:xfrm>
            <a:off x="9204150" y="1797246"/>
            <a:ext cx="1056700" cy="369332"/>
          </a:xfrm>
          <a:prstGeom prst="rect">
            <a:avLst/>
          </a:prstGeom>
          <a:noFill/>
        </p:spPr>
        <p:txBody>
          <a:bodyPr wrap="square" rtlCol="0">
            <a:spAutoFit/>
          </a:bodyPr>
          <a:lstStyle/>
          <a:p>
            <a:r>
              <a:rPr lang="en-US" dirty="0"/>
              <a:t>mortality</a:t>
            </a:r>
          </a:p>
        </p:txBody>
      </p:sp>
      <p:cxnSp>
        <p:nvCxnSpPr>
          <p:cNvPr id="42" name="Straight Arrow Connector 41">
            <a:extLst>
              <a:ext uri="{FF2B5EF4-FFF2-40B4-BE49-F238E27FC236}">
                <a16:creationId xmlns:a16="http://schemas.microsoft.com/office/drawing/2014/main" id="{A9A48BEB-265C-AF00-190B-6E692EDB6EBA}"/>
              </a:ext>
            </a:extLst>
          </p:cNvPr>
          <p:cNvCxnSpPr>
            <a:cxnSpLocks/>
            <a:endCxn id="4" idx="1"/>
          </p:cNvCxnSpPr>
          <p:nvPr/>
        </p:nvCxnSpPr>
        <p:spPr>
          <a:xfrm>
            <a:off x="858129" y="3068358"/>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E8D2CBA-8CFA-74BE-9F4F-A5C431FC5177}"/>
              </a:ext>
            </a:extLst>
          </p:cNvPr>
          <p:cNvSpPr txBox="1"/>
          <p:nvPr/>
        </p:nvSpPr>
        <p:spPr>
          <a:xfrm>
            <a:off x="643157" y="2642131"/>
            <a:ext cx="1338828" cy="369332"/>
          </a:xfrm>
          <a:prstGeom prst="rect">
            <a:avLst/>
          </a:prstGeom>
          <a:noFill/>
        </p:spPr>
        <p:txBody>
          <a:bodyPr wrap="none" rtlCol="0">
            <a:spAutoFit/>
          </a:bodyPr>
          <a:lstStyle/>
          <a:p>
            <a:r>
              <a:rPr lang="en-US" dirty="0"/>
              <a:t>recruitment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164DA3-5DFB-55C7-4B6E-DB4FD2B47E22}"/>
                  </a:ext>
                </a:extLst>
              </p:cNvPr>
              <p:cNvSpPr txBox="1"/>
              <p:nvPr/>
            </p:nvSpPr>
            <p:spPr>
              <a:xfrm>
                <a:off x="5257800" y="4011862"/>
                <a:ext cx="1408334"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Γ</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3" name="TextBox 2">
                <a:extLst>
                  <a:ext uri="{FF2B5EF4-FFF2-40B4-BE49-F238E27FC236}">
                    <a16:creationId xmlns:a16="http://schemas.microsoft.com/office/drawing/2014/main" id="{74164DA3-5DFB-55C7-4B6E-DB4FD2B47E22}"/>
                  </a:ext>
                </a:extLst>
              </p:cNvPr>
              <p:cNvSpPr txBox="1">
                <a:spLocks noRot="1" noChangeAspect="1" noMove="1" noResize="1" noEditPoints="1" noAdjustHandles="1" noChangeArrowheads="1" noChangeShapeType="1" noTextEdit="1"/>
              </p:cNvSpPr>
              <p:nvPr/>
            </p:nvSpPr>
            <p:spPr>
              <a:xfrm>
                <a:off x="5257800" y="4011862"/>
                <a:ext cx="1408334" cy="103848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6203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167796" y="88386"/>
                <a:ext cx="11856407" cy="887807"/>
              </a:xfrm>
              <a:prstGeom prst="rect">
                <a:avLst/>
              </a:prstGeom>
              <a:noFill/>
            </p:spPr>
            <p:txBody>
              <a:bodyPr wrap="square" rtlCol="0">
                <a:spAutoFit/>
              </a:bodyPr>
              <a:lstStyle/>
              <a:p>
                <a:r>
                  <a:rPr lang="en-US" sz="2000" dirty="0"/>
                  <a:t>If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 ~ </m:t>
                    </m:r>
                    <m:r>
                      <m:rPr>
                        <m:nor/>
                      </m:rPr>
                      <a:rPr lang="en-US" sz="2000" b="0" i="0" smtClean="0">
                        <a:latin typeface="Cambria Math" panose="02040503050406030204" pitchFamily="18" charset="0"/>
                      </a:rPr>
                      <m:t>Exponential</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e>
                    </m:d>
                  </m:oMath>
                </a14:m>
                <a:r>
                  <a:rPr lang="en-US" sz="2000" dirty="0"/>
                  <a:t>, then we can use the memoryless property to write this as a simple system of ODEs</a:t>
                </a:r>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67796" y="88386"/>
                <a:ext cx="11856407" cy="887807"/>
              </a:xfrm>
              <a:prstGeom prst="rect">
                <a:avLst/>
              </a:prstGeom>
              <a:blipFill>
                <a:blip r:embed="rId2"/>
                <a:stretch>
                  <a:fillRect l="-566" b="-11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E1DE8D7F-5365-E0A8-1E71-585CE9EC00C7}"/>
                  </a:ext>
                </a:extLst>
              </p:cNvPr>
              <p:cNvSpPr/>
              <p:nvPr/>
            </p:nvSpPr>
            <p:spPr>
              <a:xfrm>
                <a:off x="1842868" y="3052689"/>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𝐵</m:t>
                      </m:r>
                    </m:oMath>
                  </m:oMathPara>
                </a14:m>
                <a:endParaRPr lang="en-US" sz="2400" dirty="0">
                  <a:solidFill>
                    <a:schemeClr val="tx1"/>
                  </a:solidFill>
                </a:endParaRPr>
              </a:p>
            </p:txBody>
          </p:sp>
        </mc:Choice>
        <mc:Fallback xmlns="">
          <p:sp>
            <p:nvSpPr>
              <p:cNvPr id="29" name="Rectangle: Rounded Corners 28">
                <a:extLst>
                  <a:ext uri="{FF2B5EF4-FFF2-40B4-BE49-F238E27FC236}">
                    <a16:creationId xmlns:a16="http://schemas.microsoft.com/office/drawing/2014/main" id="{E1DE8D7F-5365-E0A8-1E71-585CE9EC00C7}"/>
                  </a:ext>
                </a:extLst>
              </p:cNvPr>
              <p:cNvSpPr>
                <a:spLocks noRot="1" noChangeAspect="1" noMove="1" noResize="1" noEditPoints="1" noAdjustHandles="1" noChangeArrowheads="1" noChangeShapeType="1" noTextEdit="1"/>
              </p:cNvSpPr>
              <p:nvPr/>
            </p:nvSpPr>
            <p:spPr>
              <a:xfrm>
                <a:off x="1842868" y="3052689"/>
                <a:ext cx="2250831" cy="1325563"/>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8F2F00F5-1240-78B0-A668-E13F1FCB7592}"/>
                  </a:ext>
                </a:extLst>
              </p:cNvPr>
              <p:cNvSpPr/>
              <p:nvPr/>
            </p:nvSpPr>
            <p:spPr>
              <a:xfrm>
                <a:off x="7369128" y="3052689"/>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𝑁</m:t>
                      </m:r>
                    </m:oMath>
                  </m:oMathPara>
                </a14:m>
                <a:endParaRPr lang="en-US" sz="2400" dirty="0">
                  <a:solidFill>
                    <a:schemeClr val="tx1"/>
                  </a:solidFill>
                </a:endParaRPr>
              </a:p>
            </p:txBody>
          </p:sp>
        </mc:Choice>
        <mc:Fallback xmlns="">
          <p:sp>
            <p:nvSpPr>
              <p:cNvPr id="33" name="Rectangle: Rounded Corners 32">
                <a:extLst>
                  <a:ext uri="{FF2B5EF4-FFF2-40B4-BE49-F238E27FC236}">
                    <a16:creationId xmlns:a16="http://schemas.microsoft.com/office/drawing/2014/main" id="{8F2F00F5-1240-78B0-A668-E13F1FCB7592}"/>
                  </a:ext>
                </a:extLst>
              </p:cNvPr>
              <p:cNvSpPr>
                <a:spLocks noRot="1" noChangeAspect="1" noMove="1" noResize="1" noEditPoints="1" noAdjustHandles="1" noChangeArrowheads="1" noChangeShapeType="1" noTextEdit="1"/>
              </p:cNvSpPr>
              <p:nvPr/>
            </p:nvSpPr>
            <p:spPr>
              <a:xfrm>
                <a:off x="7369128" y="3052689"/>
                <a:ext cx="2250831" cy="1325563"/>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cxnSp>
        <p:nvCxnSpPr>
          <p:cNvPr id="34" name="Connector: Curved 33">
            <a:extLst>
              <a:ext uri="{FF2B5EF4-FFF2-40B4-BE49-F238E27FC236}">
                <a16:creationId xmlns:a16="http://schemas.microsoft.com/office/drawing/2014/main" id="{27AD9CB3-900F-DF01-64D1-155DEB8A145F}"/>
              </a:ext>
            </a:extLst>
          </p:cNvPr>
          <p:cNvCxnSpPr>
            <a:cxnSpLocks/>
            <a:stCxn id="29" idx="2"/>
            <a:endCxn id="33" idx="2"/>
          </p:cNvCxnSpPr>
          <p:nvPr/>
        </p:nvCxnSpPr>
        <p:spPr>
          <a:xfrm rot="16200000" flipH="1">
            <a:off x="5731414" y="1615122"/>
            <a:ext cx="12700" cy="5526260"/>
          </a:xfrm>
          <a:prstGeom prst="curvedConnector3">
            <a:avLst>
              <a:gd name="adj1" fmla="val 1121538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5A9B5C5F-8E77-16ED-D4B4-3003F4B72FDD}"/>
              </a:ext>
            </a:extLst>
          </p:cNvPr>
          <p:cNvCxnSpPr>
            <a:cxnSpLocks/>
            <a:stCxn id="33" idx="0"/>
            <a:endCxn id="29" idx="0"/>
          </p:cNvCxnSpPr>
          <p:nvPr/>
        </p:nvCxnSpPr>
        <p:spPr>
          <a:xfrm rot="16200000" flipV="1">
            <a:off x="5731414" y="289559"/>
            <a:ext cx="12700" cy="5526260"/>
          </a:xfrm>
          <a:prstGeom prst="curvedConnector3">
            <a:avLst>
              <a:gd name="adj1" fmla="val 124338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EE47937-8BA5-816B-61A9-C1DD459EEE5F}"/>
              </a:ext>
            </a:extLst>
          </p:cNvPr>
          <p:cNvCxnSpPr/>
          <p:nvPr/>
        </p:nvCxnSpPr>
        <p:spPr>
          <a:xfrm flipH="1" flipV="1">
            <a:off x="1121704" y="2470136"/>
            <a:ext cx="733865" cy="708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97D7343-EAF5-D46E-4071-CF18C9E1B98E}"/>
              </a:ext>
            </a:extLst>
          </p:cNvPr>
          <p:cNvCxnSpPr>
            <a:cxnSpLocks/>
          </p:cNvCxnSpPr>
          <p:nvPr/>
        </p:nvCxnSpPr>
        <p:spPr>
          <a:xfrm flipV="1">
            <a:off x="9598403" y="2507489"/>
            <a:ext cx="823607" cy="671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51F4CD3-9838-9BAA-11FD-B6339877D2FE}"/>
              </a:ext>
            </a:extLst>
          </p:cNvPr>
          <p:cNvCxnSpPr>
            <a:cxnSpLocks/>
            <a:endCxn id="29" idx="1"/>
          </p:cNvCxnSpPr>
          <p:nvPr/>
        </p:nvCxnSpPr>
        <p:spPr>
          <a:xfrm>
            <a:off x="745588" y="3715471"/>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B70925-AEB6-7576-A961-F14ED0F5B7A6}"/>
                  </a:ext>
                </a:extLst>
              </p:cNvPr>
              <p:cNvSpPr txBox="1"/>
              <p:nvPr/>
            </p:nvSpPr>
            <p:spPr>
              <a:xfrm>
                <a:off x="1096817" y="3184853"/>
                <a:ext cx="4555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Λ</m:t>
                      </m:r>
                    </m:oMath>
                  </m:oMathPara>
                </a14:m>
                <a:endParaRPr lang="en-US" sz="2400" dirty="0"/>
              </a:p>
            </p:txBody>
          </p:sp>
        </mc:Choice>
        <mc:Fallback xmlns="">
          <p:sp>
            <p:nvSpPr>
              <p:cNvPr id="43" name="TextBox 42">
                <a:extLst>
                  <a:ext uri="{FF2B5EF4-FFF2-40B4-BE49-F238E27FC236}">
                    <a16:creationId xmlns:a16="http://schemas.microsoft.com/office/drawing/2014/main" id="{9EB70925-AEB6-7576-A961-F14ED0F5B7A6}"/>
                  </a:ext>
                </a:extLst>
              </p:cNvPr>
              <p:cNvSpPr txBox="1">
                <a:spLocks noRot="1" noChangeAspect="1" noMove="1" noResize="1" noEditPoints="1" noAdjustHandles="1" noChangeArrowheads="1" noChangeShapeType="1" noTextEdit="1"/>
              </p:cNvSpPr>
              <p:nvPr/>
            </p:nvSpPr>
            <p:spPr>
              <a:xfrm>
                <a:off x="1096817" y="3184853"/>
                <a:ext cx="45557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BA7E7A7-38DE-1334-2164-D0ADC00691D5}"/>
                  </a:ext>
                </a:extLst>
              </p:cNvPr>
              <p:cNvSpPr txBox="1"/>
              <p:nvPr/>
            </p:nvSpPr>
            <p:spPr>
              <a:xfrm>
                <a:off x="1520734" y="2362654"/>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4" name="TextBox 43">
                <a:extLst>
                  <a:ext uri="{FF2B5EF4-FFF2-40B4-BE49-F238E27FC236}">
                    <a16:creationId xmlns:a16="http://schemas.microsoft.com/office/drawing/2014/main" id="{FBA7E7A7-38DE-1334-2164-D0ADC00691D5}"/>
                  </a:ext>
                </a:extLst>
              </p:cNvPr>
              <p:cNvSpPr txBox="1">
                <a:spLocks noRot="1" noChangeAspect="1" noMove="1" noResize="1" noEditPoints="1" noAdjustHandles="1" noChangeArrowheads="1" noChangeShapeType="1" noTextEdit="1"/>
              </p:cNvSpPr>
              <p:nvPr/>
            </p:nvSpPr>
            <p:spPr>
              <a:xfrm>
                <a:off x="1520734" y="2362654"/>
                <a:ext cx="446211" cy="461665"/>
              </a:xfrm>
              <a:prstGeom prst="rect">
                <a:avLst/>
              </a:prstGeom>
              <a:blipFill>
                <a:blip r:embed="rId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E59B533-7864-5BC9-BFC2-94A595B3AC42}"/>
                  </a:ext>
                </a:extLst>
              </p:cNvPr>
              <p:cNvSpPr txBox="1"/>
              <p:nvPr/>
            </p:nvSpPr>
            <p:spPr>
              <a:xfrm>
                <a:off x="5561228" y="1611370"/>
                <a:ext cx="4222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m:t>
                      </m:r>
                    </m:oMath>
                  </m:oMathPara>
                </a14:m>
                <a:endParaRPr lang="en-US" sz="2400" i="1" dirty="0"/>
              </a:p>
            </p:txBody>
          </p:sp>
        </mc:Choice>
        <mc:Fallback xmlns="">
          <p:sp>
            <p:nvSpPr>
              <p:cNvPr id="45" name="TextBox 44">
                <a:extLst>
                  <a:ext uri="{FF2B5EF4-FFF2-40B4-BE49-F238E27FC236}">
                    <a16:creationId xmlns:a16="http://schemas.microsoft.com/office/drawing/2014/main" id="{0E59B533-7864-5BC9-BFC2-94A595B3AC42}"/>
                  </a:ext>
                </a:extLst>
              </p:cNvPr>
              <p:cNvSpPr txBox="1">
                <a:spLocks noRot="1" noChangeAspect="1" noMove="1" noResize="1" noEditPoints="1" noAdjustHandles="1" noChangeArrowheads="1" noChangeShapeType="1" noTextEdit="1"/>
              </p:cNvSpPr>
              <p:nvPr/>
            </p:nvSpPr>
            <p:spPr>
              <a:xfrm>
                <a:off x="5561228" y="1611370"/>
                <a:ext cx="42223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C5EC0BF-D5A3-EB8C-5239-863AD98D3EDA}"/>
                  </a:ext>
                </a:extLst>
              </p:cNvPr>
              <p:cNvSpPr txBox="1"/>
              <p:nvPr/>
            </p:nvSpPr>
            <p:spPr>
              <a:xfrm>
                <a:off x="9486673" y="2362653"/>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6" name="TextBox 45">
                <a:extLst>
                  <a:ext uri="{FF2B5EF4-FFF2-40B4-BE49-F238E27FC236}">
                    <a16:creationId xmlns:a16="http://schemas.microsoft.com/office/drawing/2014/main" id="{9C5EC0BF-D5A3-EB8C-5239-863AD98D3EDA}"/>
                  </a:ext>
                </a:extLst>
              </p:cNvPr>
              <p:cNvSpPr txBox="1">
                <a:spLocks noRot="1" noChangeAspect="1" noMove="1" noResize="1" noEditPoints="1" noAdjustHandles="1" noChangeArrowheads="1" noChangeShapeType="1" noTextEdit="1"/>
              </p:cNvSpPr>
              <p:nvPr/>
            </p:nvSpPr>
            <p:spPr>
              <a:xfrm>
                <a:off x="9486673" y="2362653"/>
                <a:ext cx="446211" cy="461665"/>
              </a:xfrm>
              <a:prstGeom prst="rect">
                <a:avLst/>
              </a:prstGeom>
              <a:blipFill>
                <a:blip r:embed="rId8"/>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B755C9-AE0B-CEBA-A5BF-1BA3AAD5E5F9}"/>
                  </a:ext>
                </a:extLst>
              </p:cNvPr>
              <p:cNvSpPr txBox="1"/>
              <p:nvPr/>
            </p:nvSpPr>
            <p:spPr>
              <a:xfrm>
                <a:off x="5590351" y="5246630"/>
                <a:ext cx="4430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47" name="TextBox 46">
                <a:extLst>
                  <a:ext uri="{FF2B5EF4-FFF2-40B4-BE49-F238E27FC236}">
                    <a16:creationId xmlns:a16="http://schemas.microsoft.com/office/drawing/2014/main" id="{32B755C9-AE0B-CEBA-A5BF-1BA3AAD5E5F9}"/>
                  </a:ext>
                </a:extLst>
              </p:cNvPr>
              <p:cNvSpPr txBox="1">
                <a:spLocks noRot="1" noChangeAspect="1" noMove="1" noResize="1" noEditPoints="1" noAdjustHandles="1" noChangeArrowheads="1" noChangeShapeType="1" noTextEdit="1"/>
              </p:cNvSpPr>
              <p:nvPr/>
            </p:nvSpPr>
            <p:spPr>
              <a:xfrm>
                <a:off x="5590351" y="5246630"/>
                <a:ext cx="443070"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2831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0" y="229063"/>
                <a:ext cx="12282112" cy="887807"/>
              </a:xfrm>
              <a:prstGeom prst="rect">
                <a:avLst/>
              </a:prstGeom>
              <a:noFill/>
            </p:spPr>
            <p:txBody>
              <a:bodyPr wrap="square" rtlCol="0">
                <a:spAutoFit/>
              </a:bodyPr>
              <a:lstStyle/>
              <a:p>
                <a:r>
                  <a:rPr lang="en-US" sz="2000" dirty="0"/>
                  <a:t>But if all the distributions are exponential, i.e.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 ~ </m:t>
                    </m:r>
                    <m:r>
                      <m:rPr>
                        <m:nor/>
                      </m:rPr>
                      <a:rPr lang="en-US" sz="2000" b="0" i="0" smtClean="0">
                        <a:latin typeface="Cambria Math" panose="02040503050406030204" pitchFamily="18" charset="0"/>
                      </a:rPr>
                      <m:t>Exponential</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𝑏</m:t>
                            </m:r>
                          </m:den>
                        </m:f>
                      </m:e>
                    </m:d>
                  </m:oMath>
                </a14:m>
                <a:r>
                  <a:rPr lang="en-US" sz="2000" dirty="0"/>
                  <a:t>, then we can use the memoryless property to write this as a simple system of ODEs:</a:t>
                </a:r>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0" y="229063"/>
                <a:ext cx="12282112" cy="887807"/>
              </a:xfrm>
              <a:prstGeom prst="rect">
                <a:avLst/>
              </a:prstGeom>
              <a:blipFill>
                <a:blip r:embed="rId2"/>
                <a:stretch>
                  <a:fillRect l="-496" b="-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2B6A44-E7FA-D859-3B02-6A6D35A8B9DB}"/>
                  </a:ext>
                </a:extLst>
              </p:cNvPr>
              <p:cNvSpPr txBox="1"/>
              <p:nvPr/>
            </p:nvSpPr>
            <p:spPr>
              <a:xfrm>
                <a:off x="233099" y="2724402"/>
                <a:ext cx="3792717" cy="2171877"/>
              </a:xfrm>
              <a:prstGeom prst="rect">
                <a:avLst/>
              </a:prstGeom>
              <a:noFill/>
              <a:ln>
                <a:solidFill>
                  <a:schemeClr val="tx1"/>
                </a:solidFill>
              </a:ln>
            </p:spPr>
            <p:txBody>
              <a:bodyPr wrap="square" lIns="0" tIns="0" rIns="0" bIns="0" rtlCol="0">
                <a:spAutoFit/>
              </a:bodyPr>
              <a:lstStyle/>
              <a:p>
                <a:r>
                  <a:rPr lang="en-US" sz="2400" b="0" dirty="0"/>
                  <a:t> </a:t>
                </a:r>
              </a:p>
              <a:p>
                <a:r>
                  <a:rPr lang="en-US" sz="2400" dirty="0"/>
                  <a:t>  </a:t>
                </a: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𝑑𝐵</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ΛB</m:t>
                    </m:r>
                    <m:r>
                      <a:rPr lang="en-US" sz="2400" b="0" i="1" smtClean="0">
                        <a:latin typeface="Cambria Math" panose="02040503050406030204" pitchFamily="18" charset="0"/>
                      </a:rPr>
                      <m:t>+</m:t>
                    </m:r>
                    <m:r>
                      <a:rPr lang="en-US" sz="2400" b="0" i="1" smtClean="0">
                        <a:latin typeface="Cambria Math" panose="02040503050406030204" pitchFamily="18" charset="0"/>
                      </a:rPr>
                      <m:t>𝑟𝑁</m:t>
                    </m:r>
                    <m:r>
                      <a:rPr lang="en-US" sz="2400" b="0" i="1" smtClean="0">
                        <a:latin typeface="Cambria Math" panose="02040503050406030204" pitchFamily="18" charset="0"/>
                      </a:rPr>
                      <m:t>−</m:t>
                    </m:r>
                    <m:r>
                      <a:rPr lang="en-US" sz="2400" b="0" i="1" smtClean="0">
                        <a:latin typeface="Cambria Math" panose="02040503050406030204" pitchFamily="18" charset="0"/>
                      </a:rPr>
                      <m:t>𝑏𝐵</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𝐵</m:t>
                    </m:r>
                  </m:oMath>
                </a14:m>
                <a:endParaRPr lang="en-US" sz="2400" b="0" dirty="0"/>
              </a:p>
              <a:p>
                <a:endParaRPr lang="en-US" sz="2400" b="0" dirty="0"/>
              </a:p>
              <a:p>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𝑑𝑁</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𝑏𝐵</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𝑟𝑁</m:t>
                    </m:r>
                  </m:oMath>
                </a14:m>
                <a:endParaRPr lang="en-US" sz="2400" b="0" dirty="0"/>
              </a:p>
              <a:p>
                <a:endParaRPr lang="en-US" sz="2400" dirty="0"/>
              </a:p>
            </p:txBody>
          </p:sp>
        </mc:Choice>
        <mc:Fallback xmlns="">
          <p:sp>
            <p:nvSpPr>
              <p:cNvPr id="11" name="TextBox 10">
                <a:extLst>
                  <a:ext uri="{FF2B5EF4-FFF2-40B4-BE49-F238E27FC236}">
                    <a16:creationId xmlns:a16="http://schemas.microsoft.com/office/drawing/2014/main" id="{672B6A44-E7FA-D859-3B02-6A6D35A8B9DB}"/>
                  </a:ext>
                </a:extLst>
              </p:cNvPr>
              <p:cNvSpPr txBox="1">
                <a:spLocks noRot="1" noChangeAspect="1" noMove="1" noResize="1" noEditPoints="1" noAdjustHandles="1" noChangeArrowheads="1" noChangeShapeType="1" noTextEdit="1"/>
              </p:cNvSpPr>
              <p:nvPr/>
            </p:nvSpPr>
            <p:spPr>
              <a:xfrm>
                <a:off x="233099" y="2724402"/>
                <a:ext cx="3792717" cy="2171877"/>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701D36BC-4E95-1263-33D6-A690C11A88E2}"/>
              </a:ext>
            </a:extLst>
          </p:cNvPr>
          <p:cNvPicPr>
            <a:picLocks noChangeAspect="1"/>
          </p:cNvPicPr>
          <p:nvPr/>
        </p:nvPicPr>
        <p:blipFill>
          <a:blip r:embed="rId4"/>
          <a:stretch>
            <a:fillRect/>
          </a:stretch>
        </p:blipFill>
        <p:spPr>
          <a:xfrm>
            <a:off x="4536207" y="2089563"/>
            <a:ext cx="7745905" cy="3441553"/>
          </a:xfrm>
          <a:prstGeom prst="rect">
            <a:avLst/>
          </a:prstGeom>
        </p:spPr>
      </p:pic>
    </p:spTree>
    <p:extLst>
      <p:ext uri="{BB962C8B-B14F-4D97-AF65-F5344CB8AC3E}">
        <p14:creationId xmlns:p14="http://schemas.microsoft.com/office/powerpoint/2010/main" val="3496561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144350" y="48463"/>
                <a:ext cx="11856407" cy="4163704"/>
              </a:xfrm>
              <a:prstGeom prst="rect">
                <a:avLst/>
              </a:prstGeom>
              <a:noFill/>
            </p:spPr>
            <p:txBody>
              <a:bodyPr wrap="square" rtlCol="0">
                <a:spAutoFit/>
              </a:bodyPr>
              <a:lstStyle/>
              <a:p>
                <a:r>
                  <a:rPr lang="en-US" sz="2400" dirty="0"/>
                  <a:t>More generally…</a:t>
                </a:r>
              </a:p>
              <a:p>
                <a:endParaRPr lang="en-US" sz="2400" dirty="0"/>
              </a:p>
              <a:p>
                <a:r>
                  <a:rPr lang="en-US" sz="2400" dirty="0"/>
                  <a:t>Suppose that we know the distributions of</a:t>
                </a: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𝐾</m:t>
                    </m:r>
                  </m:oMath>
                </a14:m>
                <a:r>
                  <a:rPr lang="en-US" sz="2400" dirty="0"/>
                  <a:t>, the number of blood meals per reproductive cycle and </a:t>
                </a:r>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Γ</m:t>
                        </m:r>
                      </m:e>
                      <m:sub>
                        <m:r>
                          <m:rPr>
                            <m:sty m:val="p"/>
                          </m:rPr>
                          <a:rPr lang="en-US" sz="2400" b="0" i="0" smtClean="0">
                            <a:latin typeface="Cambria Math" panose="02040503050406030204" pitchFamily="18" charset="0"/>
                          </a:rPr>
                          <m:t>i</m:t>
                        </m:r>
                      </m:sub>
                    </m:sSub>
                  </m:oMath>
                </a14:m>
                <a:r>
                  <a:rPr lang="en-US" sz="2400" dirty="0"/>
                  <a:t>, the time between the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a14:m>
                <a:r>
                  <a:rPr lang="en-US" sz="2400" dirty="0"/>
                  <a:t> and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 </m:t>
                    </m:r>
                  </m:oMath>
                </a14:m>
                <a:r>
                  <a:rPr lang="en-US" sz="2400" dirty="0"/>
                  <a:t> successful feeding events</a:t>
                </a:r>
              </a:p>
              <a:p>
                <a:endParaRPr lang="en-US" sz="2400" dirty="0"/>
              </a:p>
              <a:p>
                <a:r>
                  <a:rPr lang="en-US" sz="2400" dirty="0"/>
                  <a:t>Then</a:t>
                </a:r>
                <a:r>
                  <a:rPr lang="en-US" sz="2400" b="0" dirty="0"/>
                  <a:t> </a:t>
                </a:r>
                <a14:m>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sup>
                          <m:e>
                            <m:r>
                              <m:rPr>
                                <m:sty m:val="p"/>
                              </m:rPr>
                              <a:rPr lang="en-US" sz="2400" b="0" i="0" smtClean="0">
                                <a:latin typeface="Cambria Math" panose="02040503050406030204" pitchFamily="18" charset="0"/>
                              </a:rPr>
                              <m:t>Γ</m:t>
                            </m:r>
                          </m:e>
                        </m:nary>
                      </m:e>
                      <m:sub>
                        <m:r>
                          <a:rPr lang="en-US" sz="2400" b="0" i="1" smtClean="0">
                            <a:latin typeface="Cambria Math" panose="02040503050406030204" pitchFamily="18" charset="0"/>
                          </a:rPr>
                          <m:t>𝑖</m:t>
                        </m:r>
                      </m:sub>
                    </m:sSub>
                  </m:oMath>
                </a14:m>
                <a:endParaRPr lang="en-US" sz="2400" dirty="0"/>
              </a:p>
              <a:p>
                <a:endParaRPr lang="en-US" sz="2400" dirty="0"/>
              </a:p>
              <a:p>
                <a:r>
                  <a:rPr lang="en-US" sz="2400" dirty="0"/>
                  <a:t>If </a:t>
                </a:r>
                <a14:m>
                  <m:oMath xmlns:m="http://schemas.openxmlformats.org/officeDocument/2006/math">
                    <m:r>
                      <a:rPr lang="en-US" sz="2400" b="0" i="1" smtClean="0">
                        <a:latin typeface="Cambria Math" panose="02040503050406030204" pitchFamily="18" charset="0"/>
                      </a:rPr>
                      <m:t>𝐻</m:t>
                    </m:r>
                  </m:oMath>
                </a14:m>
                <a:r>
                  <a:rPr lang="en-US" sz="2400" dirty="0"/>
                  <a:t> is a phase-type distribution, this process may then be converted to a system of ODEs using the </a:t>
                </a:r>
                <a:r>
                  <a:rPr lang="en-US" sz="2400" i="1" dirty="0"/>
                  <a:t>generalized linear chain trick </a:t>
                </a:r>
              </a:p>
              <a:p>
                <a:r>
                  <a:rPr lang="en-US" sz="2000" i="1" dirty="0"/>
                  <a:t>(Hurtado &amp; </a:t>
                </a:r>
                <a:r>
                  <a:rPr lang="en-US" sz="2000" i="1" dirty="0" err="1"/>
                  <a:t>Kirosingh</a:t>
                </a:r>
                <a:r>
                  <a:rPr lang="en-US" sz="2000" i="1" dirty="0"/>
                  <a:t> 2019)</a:t>
                </a:r>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44350" y="48463"/>
                <a:ext cx="11856407" cy="4163704"/>
              </a:xfrm>
              <a:prstGeom prst="rect">
                <a:avLst/>
              </a:prstGeom>
              <a:blipFill>
                <a:blip r:embed="rId2"/>
                <a:stretch>
                  <a:fillRect l="-823" t="-1025" b="-17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AFC9FD5-6D2E-D28A-AF32-B67D2FE9CAFB}"/>
              </a:ext>
            </a:extLst>
          </p:cNvPr>
          <p:cNvPicPr>
            <a:picLocks noChangeAspect="1"/>
          </p:cNvPicPr>
          <p:nvPr/>
        </p:nvPicPr>
        <p:blipFill>
          <a:blip r:embed="rId3"/>
          <a:stretch>
            <a:fillRect/>
          </a:stretch>
        </p:blipFill>
        <p:spPr>
          <a:xfrm>
            <a:off x="4615542" y="3579461"/>
            <a:ext cx="7576457" cy="3278539"/>
          </a:xfrm>
          <a:prstGeom prst="rect">
            <a:avLst/>
          </a:prstGeom>
        </p:spPr>
      </p:pic>
    </p:spTree>
    <p:extLst>
      <p:ext uri="{BB962C8B-B14F-4D97-AF65-F5344CB8AC3E}">
        <p14:creationId xmlns:p14="http://schemas.microsoft.com/office/powerpoint/2010/main" val="1246524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153282" y="511609"/>
                <a:ext cx="11856407" cy="3785652"/>
              </a:xfrm>
              <a:prstGeom prst="rect">
                <a:avLst/>
              </a:prstGeom>
              <a:noFill/>
            </p:spPr>
            <p:txBody>
              <a:bodyPr wrap="square" rtlCol="0">
                <a:spAutoFit/>
              </a:bodyPr>
              <a:lstStyle/>
              <a:p>
                <a:r>
                  <a:rPr lang="en-US" sz="2400" dirty="0"/>
                  <a:t>With this general set-up, we can incorporate complex ecological phenomena such as:</a:t>
                </a:r>
              </a:p>
              <a:p>
                <a:endParaRPr lang="en-US" sz="2400" dirty="0"/>
              </a:p>
              <a:p>
                <a:pPr marL="342900" indent="-342900">
                  <a:buFont typeface="Arial" panose="020B0604020202020204" pitchFamily="34" charset="0"/>
                  <a:buChar char="•"/>
                </a:pPr>
                <a:r>
                  <a:rPr lang="en-US" sz="2400" dirty="0"/>
                  <a:t>host defensiveness impacts the distribution of the number of blood meals per reproductive cycle </a:t>
                </a:r>
                <a14:m>
                  <m:oMath xmlns:m="http://schemas.openxmlformats.org/officeDocument/2006/math">
                    <m:r>
                      <a:rPr lang="en-US" sz="2400" b="0" i="1" smtClean="0">
                        <a:latin typeface="Cambria Math" panose="02040503050406030204" pitchFamily="18" charset="0"/>
                      </a:rPr>
                      <m:t>𝐾</m:t>
                    </m:r>
                  </m:oMath>
                </a14:m>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mortality and/or recruitment increasing with additional blood meals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r>
                  <a:rPr lang="en-US" sz="2400" dirty="0"/>
                  <a:t>Here we will focus on a simple case</a:t>
                </a:r>
              </a:p>
              <a:p>
                <a:r>
                  <a:rPr lang="en-US" sz="2400" dirty="0"/>
                  <a:t>where</a:t>
                </a:r>
                <a:r>
                  <a:rPr lang="en-US" sz="2400" b="1" dirty="0"/>
                  <a:t> </a:t>
                </a:r>
                <a14:m>
                  <m:oMath xmlns:m="http://schemas.openxmlformats.org/officeDocument/2006/math">
                    <m:r>
                      <a:rPr lang="en-US" sz="2400" b="0" i="1" smtClean="0">
                        <a:latin typeface="Cambria Math" panose="02040503050406030204" pitchFamily="18" charset="0"/>
                      </a:rPr>
                      <m:t>𝐾</m:t>
                    </m:r>
                  </m:oMath>
                </a14:m>
                <a:r>
                  <a:rPr lang="en-US" sz="2400" b="1" dirty="0"/>
                  <a:t> is constant</a:t>
                </a:r>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53282" y="511609"/>
                <a:ext cx="11856407" cy="3785652"/>
              </a:xfrm>
              <a:prstGeom prst="rect">
                <a:avLst/>
              </a:prstGeom>
              <a:blipFill>
                <a:blip r:embed="rId2"/>
                <a:stretch>
                  <a:fillRect l="-771" t="-1127" b="-28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D4FEFF9-4643-494B-A74E-811575033F3C}"/>
              </a:ext>
            </a:extLst>
          </p:cNvPr>
          <p:cNvPicPr>
            <a:picLocks noChangeAspect="1"/>
          </p:cNvPicPr>
          <p:nvPr/>
        </p:nvPicPr>
        <p:blipFill>
          <a:blip r:embed="rId3"/>
          <a:stretch>
            <a:fillRect/>
          </a:stretch>
        </p:blipFill>
        <p:spPr>
          <a:xfrm>
            <a:off x="4615542" y="3579461"/>
            <a:ext cx="7576457" cy="3278539"/>
          </a:xfrm>
          <a:prstGeom prst="rect">
            <a:avLst/>
          </a:prstGeom>
        </p:spPr>
      </p:pic>
    </p:spTree>
    <p:extLst>
      <p:ext uri="{BB962C8B-B14F-4D97-AF65-F5344CB8AC3E}">
        <p14:creationId xmlns:p14="http://schemas.microsoft.com/office/powerpoint/2010/main" val="3304711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6010FB-BFF4-1A67-1E77-DF7EACB44E6F}"/>
              </a:ext>
            </a:extLst>
          </p:cNvPr>
          <p:cNvPicPr>
            <a:picLocks noChangeAspect="1"/>
          </p:cNvPicPr>
          <p:nvPr/>
        </p:nvPicPr>
        <p:blipFill>
          <a:blip r:embed="rId2"/>
          <a:stretch>
            <a:fillRect/>
          </a:stretch>
        </p:blipFill>
        <p:spPr>
          <a:xfrm>
            <a:off x="437893" y="3570680"/>
            <a:ext cx="11754107" cy="2761727"/>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245676" y="525593"/>
                <a:ext cx="11700647" cy="2491708"/>
              </a:xfrm>
              <a:prstGeom prst="rect">
                <a:avLst/>
              </a:prstGeom>
              <a:noFill/>
            </p:spPr>
            <p:txBody>
              <a:bodyPr wrap="square" rtlCol="0">
                <a:spAutoFit/>
              </a:bodyPr>
              <a:lstStyle/>
              <a:p>
                <a:r>
                  <a:rPr lang="en-US" sz="2400" dirty="0"/>
                  <a:t>Suppose that</a:t>
                </a: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is constant and </a:t>
                </a:r>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Γ</m:t>
                        </m:r>
                      </m:e>
                      <m:sub>
                        <m:r>
                          <m:rPr>
                            <m:sty m:val="p"/>
                          </m:rPr>
                          <a:rPr lang="en-US" sz="2400" b="0" i="0" smtClean="0">
                            <a:latin typeface="Cambria Math" panose="02040503050406030204" pitchFamily="18" charset="0"/>
                          </a:rPr>
                          <m:t>i</m:t>
                        </m:r>
                      </m:sub>
                    </m:sSub>
                    <m:r>
                      <a:rPr lang="en-US" sz="2400" b="0" i="1" smtClean="0">
                        <a:latin typeface="Cambria Math" panose="02040503050406030204" pitchFamily="18" charset="0"/>
                      </a:rPr>
                      <m:t> ~ </m:t>
                    </m:r>
                    <m:r>
                      <m:rPr>
                        <m:nor/>
                      </m:rPr>
                      <a:rPr lang="en-US" sz="2400" b="0" i="0" smtClean="0">
                        <a:latin typeface="Cambria Math" panose="02040503050406030204" pitchFamily="18" charset="0"/>
                      </a:rPr>
                      <m:t>Exponential</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𝑏</m:t>
                            </m:r>
                          </m:den>
                        </m:f>
                      </m:e>
                    </m:d>
                    <m:r>
                      <a:rPr lang="en-US" sz="2400" b="0" i="0" smtClean="0">
                        <a:latin typeface="Cambria Math" panose="02040503050406030204" pitchFamily="18" charset="0"/>
                      </a:rPr>
                      <m:t> </m:t>
                    </m:r>
                  </m:oMath>
                </a14:m>
                <a:r>
                  <a:rPr lang="en-US" sz="2400" dirty="0"/>
                  <a:t> is independent of </a:t>
                </a:r>
                <a14:m>
                  <m:oMath xmlns:m="http://schemas.openxmlformats.org/officeDocument/2006/math">
                    <m:r>
                      <a:rPr lang="en-US" sz="2400" b="0" i="1" smtClean="0">
                        <a:latin typeface="Cambria Math" panose="02040503050406030204" pitchFamily="18" charset="0"/>
                      </a:rPr>
                      <m:t>𝑖</m:t>
                    </m:r>
                  </m:oMath>
                </a14:m>
                <a:endParaRPr lang="en-US" sz="2400" dirty="0"/>
              </a:p>
              <a:p>
                <a:pPr marL="342900" indent="-342900">
                  <a:buFont typeface="Arial" panose="020B0604020202020204" pitchFamily="34" charset="0"/>
                  <a:buChar char="•"/>
                </a:pPr>
                <a:endParaRPr lang="en-US" sz="2400" dirty="0"/>
              </a:p>
              <a:p>
                <a:r>
                  <a:rPr lang="en-US" sz="2400" dirty="0"/>
                  <a:t>Then</a:t>
                </a:r>
                <a:r>
                  <a:rPr lang="en-US" sz="2400" b="0" dirty="0"/>
                  <a:t> </a:t>
                </a:r>
                <a14:m>
                  <m:oMath xmlns:m="http://schemas.openxmlformats.org/officeDocument/2006/math">
                    <m:r>
                      <a:rPr lang="en-US" sz="2400" b="0" i="1" smtClean="0">
                        <a:latin typeface="Cambria Math" panose="02040503050406030204" pitchFamily="18" charset="0"/>
                      </a:rPr>
                      <m:t>𝐻</m:t>
                    </m:r>
                  </m:oMath>
                </a14:m>
                <a:r>
                  <a:rPr lang="en-US" sz="2400" dirty="0"/>
                  <a:t> follows a </a:t>
                </a:r>
                <a:r>
                  <a:rPr lang="en-US" sz="2400" b="1" dirty="0"/>
                  <a:t>Gamma</a:t>
                </a:r>
                <a:r>
                  <a:rPr lang="en-US" sz="2400" dirty="0"/>
                  <a:t> distribution with shape </a:t>
                </a:r>
                <a14:m>
                  <m:oMath xmlns:m="http://schemas.openxmlformats.org/officeDocument/2006/math">
                    <m:r>
                      <a:rPr lang="en-US" sz="2400" b="0" i="1" smtClean="0">
                        <a:latin typeface="Cambria Math" panose="02040503050406030204" pitchFamily="18" charset="0"/>
                      </a:rPr>
                      <m:t>𝑘</m:t>
                    </m:r>
                  </m:oMath>
                </a14:m>
                <a:r>
                  <a:rPr lang="en-US" sz="2400" i="1" dirty="0"/>
                  <a:t> </a:t>
                </a:r>
                <a:r>
                  <a:rPr lang="en-US" sz="2400" dirty="0"/>
                  <a:t>and rate </a:t>
                </a:r>
                <a14:m>
                  <m:oMath xmlns:m="http://schemas.openxmlformats.org/officeDocument/2006/math">
                    <m:r>
                      <a:rPr lang="en-US" sz="2400" b="0" i="1" smtClean="0">
                        <a:latin typeface="Cambria Math" panose="02040503050406030204" pitchFamily="18" charset="0"/>
                      </a:rPr>
                      <m:t>𝑏</m:t>
                    </m:r>
                  </m:oMath>
                </a14:m>
                <a:endParaRPr lang="en-US" sz="2400" dirty="0"/>
              </a:p>
              <a:p>
                <a:r>
                  <a:rPr lang="en-US" sz="2400" dirty="0"/>
                  <a:t>This process may then be converted to a system of ODEs using the </a:t>
                </a:r>
                <a:r>
                  <a:rPr lang="en-US" sz="2400" i="1" dirty="0"/>
                  <a:t>linear chain trick </a:t>
                </a:r>
                <a:endParaRPr lang="en-US" sz="2000" i="1" dirty="0"/>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245676" y="525593"/>
                <a:ext cx="11700647" cy="2491708"/>
              </a:xfrm>
              <a:prstGeom prst="rect">
                <a:avLst/>
              </a:prstGeom>
              <a:blipFill>
                <a:blip r:embed="rId3"/>
                <a:stretch>
                  <a:fillRect l="-781" t="-1711" r="-521" b="-464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EF51276B-86FA-9F4A-3800-BA7CC634F132}"/>
              </a:ext>
            </a:extLst>
          </p:cNvPr>
          <p:cNvSpPr/>
          <p:nvPr/>
        </p:nvSpPr>
        <p:spPr>
          <a:xfrm>
            <a:off x="1393375" y="4804229"/>
            <a:ext cx="6821715" cy="1622854"/>
          </a:xfrm>
          <a:prstGeom prst="roundRect">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901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167796" y="88386"/>
                <a:ext cx="11856407" cy="887807"/>
              </a:xfrm>
              <a:prstGeom prst="rect">
                <a:avLst/>
              </a:prstGeom>
              <a:noFill/>
            </p:spPr>
            <p:txBody>
              <a:bodyPr wrap="square" rtlCol="0">
                <a:spAutoFit/>
              </a:bodyPr>
              <a:lstStyle/>
              <a:p>
                <a:r>
                  <a:rPr lang="en-US" sz="2000" dirty="0"/>
                  <a:t>If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 ~ </m:t>
                    </m:r>
                    <m:r>
                      <m:rPr>
                        <m:nor/>
                      </m:rPr>
                      <a:rPr lang="en-US" sz="2000" b="0" i="0" smtClean="0">
                        <a:latin typeface="Cambria Math" panose="02040503050406030204" pitchFamily="18" charset="0"/>
                      </a:rPr>
                      <m:t>Exponential</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e>
                    </m:d>
                  </m:oMath>
                </a14:m>
                <a:r>
                  <a:rPr lang="en-US" sz="2000" dirty="0"/>
                  <a:t>, then we can use the memoryless property to write this as a simple system of ODEs</a:t>
                </a:r>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67796" y="88386"/>
                <a:ext cx="11856407" cy="887807"/>
              </a:xfrm>
              <a:prstGeom prst="rect">
                <a:avLst/>
              </a:prstGeom>
              <a:blipFill>
                <a:blip r:embed="rId2"/>
                <a:stretch>
                  <a:fillRect l="-566" b="-11644"/>
                </a:stretch>
              </a:blipFill>
            </p:spPr>
            <p:txBody>
              <a:bodyPr/>
              <a:lstStyle/>
              <a:p>
                <a:r>
                  <a:rPr lang="en-US">
                    <a:noFill/>
                  </a:rPr>
                  <a:t> </a:t>
                </a:r>
              </a:p>
            </p:txBody>
          </p:sp>
        </mc:Fallback>
      </mc:AlternateContent>
      <p:cxnSp>
        <p:nvCxnSpPr>
          <p:cNvPr id="35" name="Connector: Curved 34">
            <a:extLst>
              <a:ext uri="{FF2B5EF4-FFF2-40B4-BE49-F238E27FC236}">
                <a16:creationId xmlns:a16="http://schemas.microsoft.com/office/drawing/2014/main" id="{5A9B5C5F-8E77-16ED-D4B4-3003F4B72FDD}"/>
              </a:ext>
            </a:extLst>
          </p:cNvPr>
          <p:cNvCxnSpPr>
            <a:cxnSpLocks/>
            <a:stCxn id="33" idx="0"/>
            <a:endCxn id="29" idx="0"/>
          </p:cNvCxnSpPr>
          <p:nvPr/>
        </p:nvCxnSpPr>
        <p:spPr>
          <a:xfrm rot="16200000" flipV="1">
            <a:off x="6139425" y="-1098048"/>
            <a:ext cx="38739" cy="8211480"/>
          </a:xfrm>
          <a:prstGeom prst="curvedConnector3">
            <a:avLst>
              <a:gd name="adj1" fmla="val 230117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E1DE8D7F-5365-E0A8-1E71-585CE9EC00C7}"/>
                  </a:ext>
                </a:extLst>
              </p:cNvPr>
              <p:cNvSpPr/>
              <p:nvPr/>
            </p:nvSpPr>
            <p:spPr>
              <a:xfrm>
                <a:off x="1574752" y="2988322"/>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1</m:t>
                          </m:r>
                        </m:sub>
                      </m:sSub>
                    </m:oMath>
                  </m:oMathPara>
                </a14:m>
                <a:endParaRPr lang="en-US" sz="2400" dirty="0">
                  <a:solidFill>
                    <a:schemeClr val="tx1"/>
                  </a:solidFill>
                </a:endParaRPr>
              </a:p>
            </p:txBody>
          </p:sp>
        </mc:Choice>
        <mc:Fallback xmlns="">
          <p:sp>
            <p:nvSpPr>
              <p:cNvPr id="29" name="Rectangle: Rounded Corners 28">
                <a:extLst>
                  <a:ext uri="{FF2B5EF4-FFF2-40B4-BE49-F238E27FC236}">
                    <a16:creationId xmlns:a16="http://schemas.microsoft.com/office/drawing/2014/main" id="{E1DE8D7F-5365-E0A8-1E71-585CE9EC00C7}"/>
                  </a:ext>
                </a:extLst>
              </p:cNvPr>
              <p:cNvSpPr>
                <a:spLocks noRot="1" noChangeAspect="1" noMove="1" noResize="1" noEditPoints="1" noAdjustHandles="1" noChangeArrowheads="1" noChangeShapeType="1" noTextEdit="1"/>
              </p:cNvSpPr>
              <p:nvPr/>
            </p:nvSpPr>
            <p:spPr>
              <a:xfrm>
                <a:off x="1574752" y="2988322"/>
                <a:ext cx="956603" cy="1364302"/>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DEE47937-8BA5-816B-61A9-C1DD459EEE5F}"/>
              </a:ext>
            </a:extLst>
          </p:cNvPr>
          <p:cNvCxnSpPr>
            <a:cxnSpLocks/>
          </p:cNvCxnSpPr>
          <p:nvPr/>
        </p:nvCxnSpPr>
        <p:spPr>
          <a:xfrm flipV="1">
            <a:off x="2472412" y="2696043"/>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51F4CD3-9838-9BAA-11FD-B6339877D2FE}"/>
              </a:ext>
            </a:extLst>
          </p:cNvPr>
          <p:cNvCxnSpPr>
            <a:cxnSpLocks/>
            <a:endCxn id="29" idx="1"/>
          </p:cNvCxnSpPr>
          <p:nvPr/>
        </p:nvCxnSpPr>
        <p:spPr>
          <a:xfrm>
            <a:off x="351229" y="3660563"/>
            <a:ext cx="1223523" cy="9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B70925-AEB6-7576-A961-F14ED0F5B7A6}"/>
                  </a:ext>
                </a:extLst>
              </p:cNvPr>
              <p:cNvSpPr txBox="1"/>
              <p:nvPr/>
            </p:nvSpPr>
            <p:spPr>
              <a:xfrm>
                <a:off x="722188" y="3228177"/>
                <a:ext cx="4555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Λ</m:t>
                      </m:r>
                    </m:oMath>
                  </m:oMathPara>
                </a14:m>
                <a:endParaRPr lang="en-US" sz="2400" dirty="0"/>
              </a:p>
            </p:txBody>
          </p:sp>
        </mc:Choice>
        <mc:Fallback xmlns="">
          <p:sp>
            <p:nvSpPr>
              <p:cNvPr id="43" name="TextBox 42">
                <a:extLst>
                  <a:ext uri="{FF2B5EF4-FFF2-40B4-BE49-F238E27FC236}">
                    <a16:creationId xmlns:a16="http://schemas.microsoft.com/office/drawing/2014/main" id="{9EB70925-AEB6-7576-A961-F14ED0F5B7A6}"/>
                  </a:ext>
                </a:extLst>
              </p:cNvPr>
              <p:cNvSpPr txBox="1">
                <a:spLocks noRot="1" noChangeAspect="1" noMove="1" noResize="1" noEditPoints="1" noAdjustHandles="1" noChangeArrowheads="1" noChangeShapeType="1" noTextEdit="1"/>
              </p:cNvSpPr>
              <p:nvPr/>
            </p:nvSpPr>
            <p:spPr>
              <a:xfrm>
                <a:off x="722188" y="3228177"/>
                <a:ext cx="455573"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BA7E7A7-38DE-1334-2164-D0ADC00691D5}"/>
                  </a:ext>
                </a:extLst>
              </p:cNvPr>
              <p:cNvSpPr txBox="1"/>
              <p:nvPr/>
            </p:nvSpPr>
            <p:spPr>
              <a:xfrm>
                <a:off x="2663488" y="2422503"/>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4" name="TextBox 43">
                <a:extLst>
                  <a:ext uri="{FF2B5EF4-FFF2-40B4-BE49-F238E27FC236}">
                    <a16:creationId xmlns:a16="http://schemas.microsoft.com/office/drawing/2014/main" id="{FBA7E7A7-38DE-1334-2164-D0ADC00691D5}"/>
                  </a:ext>
                </a:extLst>
              </p:cNvPr>
              <p:cNvSpPr txBox="1">
                <a:spLocks noRot="1" noChangeAspect="1" noMove="1" noResize="1" noEditPoints="1" noAdjustHandles="1" noChangeArrowheads="1" noChangeShapeType="1" noTextEdit="1"/>
              </p:cNvSpPr>
              <p:nvPr/>
            </p:nvSpPr>
            <p:spPr>
              <a:xfrm>
                <a:off x="2663488" y="2422503"/>
                <a:ext cx="446211" cy="461665"/>
              </a:xfrm>
              <a:prstGeom prst="rect">
                <a:avLst/>
              </a:prstGeom>
              <a:blipFill>
                <a:blip r:embed="rId5"/>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E59B533-7864-5BC9-BFC2-94A595B3AC42}"/>
                  </a:ext>
                </a:extLst>
              </p:cNvPr>
              <p:cNvSpPr txBox="1"/>
              <p:nvPr/>
            </p:nvSpPr>
            <p:spPr>
              <a:xfrm>
                <a:off x="5561228" y="1611370"/>
                <a:ext cx="4222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m:t>
                      </m:r>
                    </m:oMath>
                  </m:oMathPara>
                </a14:m>
                <a:endParaRPr lang="en-US" sz="2400" i="1" dirty="0"/>
              </a:p>
            </p:txBody>
          </p:sp>
        </mc:Choice>
        <mc:Fallback xmlns="">
          <p:sp>
            <p:nvSpPr>
              <p:cNvPr id="45" name="TextBox 44">
                <a:extLst>
                  <a:ext uri="{FF2B5EF4-FFF2-40B4-BE49-F238E27FC236}">
                    <a16:creationId xmlns:a16="http://schemas.microsoft.com/office/drawing/2014/main" id="{0E59B533-7864-5BC9-BFC2-94A595B3AC42}"/>
                  </a:ext>
                </a:extLst>
              </p:cNvPr>
              <p:cNvSpPr txBox="1">
                <a:spLocks noRot="1" noChangeAspect="1" noMove="1" noResize="1" noEditPoints="1" noAdjustHandles="1" noChangeArrowheads="1" noChangeShapeType="1" noTextEdit="1"/>
              </p:cNvSpPr>
              <p:nvPr/>
            </p:nvSpPr>
            <p:spPr>
              <a:xfrm>
                <a:off x="5561228" y="1611370"/>
                <a:ext cx="42223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8F2F00F5-1240-78B0-A668-E13F1FCB7592}"/>
                  </a:ext>
                </a:extLst>
              </p:cNvPr>
              <p:cNvSpPr/>
              <p:nvPr/>
            </p:nvSpPr>
            <p:spPr>
              <a:xfrm>
                <a:off x="9139118" y="3027061"/>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𝑁</m:t>
                      </m:r>
                    </m:oMath>
                  </m:oMathPara>
                </a14:m>
                <a:endParaRPr lang="en-US" sz="2400" dirty="0">
                  <a:solidFill>
                    <a:schemeClr val="tx1"/>
                  </a:solidFill>
                </a:endParaRPr>
              </a:p>
            </p:txBody>
          </p:sp>
        </mc:Choice>
        <mc:Fallback xmlns="">
          <p:sp>
            <p:nvSpPr>
              <p:cNvPr id="33" name="Rectangle: Rounded Corners 32">
                <a:extLst>
                  <a:ext uri="{FF2B5EF4-FFF2-40B4-BE49-F238E27FC236}">
                    <a16:creationId xmlns:a16="http://schemas.microsoft.com/office/drawing/2014/main" id="{8F2F00F5-1240-78B0-A668-E13F1FCB7592}"/>
                  </a:ext>
                </a:extLst>
              </p:cNvPr>
              <p:cNvSpPr>
                <a:spLocks noRot="1" noChangeAspect="1" noMove="1" noResize="1" noEditPoints="1" noAdjustHandles="1" noChangeArrowheads="1" noChangeShapeType="1" noTextEdit="1"/>
              </p:cNvSpPr>
              <p:nvPr/>
            </p:nvSpPr>
            <p:spPr>
              <a:xfrm>
                <a:off x="9139118" y="3027061"/>
                <a:ext cx="2250831" cy="1325563"/>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B755C9-AE0B-CEBA-A5BF-1BA3AAD5E5F9}"/>
                  </a:ext>
                </a:extLst>
              </p:cNvPr>
              <p:cNvSpPr txBox="1"/>
              <p:nvPr/>
            </p:nvSpPr>
            <p:spPr>
              <a:xfrm>
                <a:off x="2700945" y="31849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47" name="TextBox 46">
                <a:extLst>
                  <a:ext uri="{FF2B5EF4-FFF2-40B4-BE49-F238E27FC236}">
                    <a16:creationId xmlns:a16="http://schemas.microsoft.com/office/drawing/2014/main" id="{32B755C9-AE0B-CEBA-A5BF-1BA3AAD5E5F9}"/>
                  </a:ext>
                </a:extLst>
              </p:cNvPr>
              <p:cNvSpPr txBox="1">
                <a:spLocks noRot="1" noChangeAspect="1" noMove="1" noResize="1" noEditPoints="1" noAdjustHandles="1" noChangeArrowheads="1" noChangeShapeType="1" noTextEdit="1"/>
              </p:cNvSpPr>
              <p:nvPr/>
            </p:nvSpPr>
            <p:spPr>
              <a:xfrm>
                <a:off x="2700945" y="3184995"/>
                <a:ext cx="615297" cy="461665"/>
              </a:xfrm>
              <a:prstGeom prst="rect">
                <a:avLst/>
              </a:prstGeom>
              <a:blipFill>
                <a:blip r:embed="rId8"/>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6D421F7-50B4-D402-AEA9-A29711A8E2F2}"/>
              </a:ext>
            </a:extLst>
          </p:cNvPr>
          <p:cNvCxnSpPr>
            <a:cxnSpLocks/>
            <a:stCxn id="29" idx="3"/>
            <a:endCxn id="50" idx="1"/>
          </p:cNvCxnSpPr>
          <p:nvPr/>
        </p:nvCxnSpPr>
        <p:spPr>
          <a:xfrm flipV="1">
            <a:off x="2531355" y="3665361"/>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Rounded Corners 49">
                <a:extLst>
                  <a:ext uri="{FF2B5EF4-FFF2-40B4-BE49-F238E27FC236}">
                    <a16:creationId xmlns:a16="http://schemas.microsoft.com/office/drawing/2014/main" id="{BC0FF27A-100A-CB84-4743-0510D0BF583E}"/>
                  </a:ext>
                </a:extLst>
              </p:cNvPr>
              <p:cNvSpPr/>
              <p:nvPr/>
            </p:nvSpPr>
            <p:spPr>
              <a:xfrm>
                <a:off x="3325725" y="2983210"/>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2</m:t>
                          </m:r>
                        </m:sub>
                      </m:sSub>
                    </m:oMath>
                  </m:oMathPara>
                </a14:m>
                <a:endParaRPr lang="en-US" sz="2400" dirty="0">
                  <a:solidFill>
                    <a:schemeClr val="tx1"/>
                  </a:solidFill>
                </a:endParaRPr>
              </a:p>
            </p:txBody>
          </p:sp>
        </mc:Choice>
        <mc:Fallback xmlns="">
          <p:sp>
            <p:nvSpPr>
              <p:cNvPr id="50" name="Rectangle: Rounded Corners 49">
                <a:extLst>
                  <a:ext uri="{FF2B5EF4-FFF2-40B4-BE49-F238E27FC236}">
                    <a16:creationId xmlns:a16="http://schemas.microsoft.com/office/drawing/2014/main" id="{BC0FF27A-100A-CB84-4743-0510D0BF583E}"/>
                  </a:ext>
                </a:extLst>
              </p:cNvPr>
              <p:cNvSpPr>
                <a:spLocks noRot="1" noChangeAspect="1" noMove="1" noResize="1" noEditPoints="1" noAdjustHandles="1" noChangeArrowheads="1" noChangeShapeType="1" noTextEdit="1"/>
              </p:cNvSpPr>
              <p:nvPr/>
            </p:nvSpPr>
            <p:spPr>
              <a:xfrm>
                <a:off x="3325725" y="2983210"/>
                <a:ext cx="956603" cy="1364302"/>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4829DAB-56D6-D80D-761E-69D02CE8870F}"/>
                  </a:ext>
                </a:extLst>
              </p:cNvPr>
              <p:cNvSpPr txBox="1"/>
              <p:nvPr/>
            </p:nvSpPr>
            <p:spPr>
              <a:xfrm>
                <a:off x="4464038" y="31849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54" name="TextBox 53">
                <a:extLst>
                  <a:ext uri="{FF2B5EF4-FFF2-40B4-BE49-F238E27FC236}">
                    <a16:creationId xmlns:a16="http://schemas.microsoft.com/office/drawing/2014/main" id="{C4829DAB-56D6-D80D-761E-69D02CE8870F}"/>
                  </a:ext>
                </a:extLst>
              </p:cNvPr>
              <p:cNvSpPr txBox="1">
                <a:spLocks noRot="1" noChangeAspect="1" noMove="1" noResize="1" noEditPoints="1" noAdjustHandles="1" noChangeArrowheads="1" noChangeShapeType="1" noTextEdit="1"/>
              </p:cNvSpPr>
              <p:nvPr/>
            </p:nvSpPr>
            <p:spPr>
              <a:xfrm>
                <a:off x="4464038" y="3184995"/>
                <a:ext cx="615297" cy="461665"/>
              </a:xfrm>
              <a:prstGeom prst="rect">
                <a:avLst/>
              </a:prstGeom>
              <a:blipFill>
                <a:blip r:embed="rId10"/>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09D61A8D-DA6F-024E-3C44-1F2B630D6953}"/>
              </a:ext>
            </a:extLst>
          </p:cNvPr>
          <p:cNvCxnSpPr>
            <a:cxnSpLocks/>
            <a:endCxn id="56" idx="1"/>
          </p:cNvCxnSpPr>
          <p:nvPr/>
        </p:nvCxnSpPr>
        <p:spPr>
          <a:xfrm flipV="1">
            <a:off x="4294448" y="3665361"/>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ctangle: Rounded Corners 55">
                <a:extLst>
                  <a:ext uri="{FF2B5EF4-FFF2-40B4-BE49-F238E27FC236}">
                    <a16:creationId xmlns:a16="http://schemas.microsoft.com/office/drawing/2014/main" id="{5745EFFA-4D92-E9EF-E4F2-ECBB02E1FE6F}"/>
                  </a:ext>
                </a:extLst>
              </p:cNvPr>
              <p:cNvSpPr/>
              <p:nvPr/>
            </p:nvSpPr>
            <p:spPr>
              <a:xfrm>
                <a:off x="5088818" y="2983210"/>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3</m:t>
                          </m:r>
                        </m:sub>
                      </m:sSub>
                    </m:oMath>
                  </m:oMathPara>
                </a14:m>
                <a:endParaRPr lang="en-US" sz="2400" dirty="0">
                  <a:solidFill>
                    <a:schemeClr val="tx1"/>
                  </a:solidFill>
                </a:endParaRPr>
              </a:p>
            </p:txBody>
          </p:sp>
        </mc:Choice>
        <mc:Fallback xmlns="">
          <p:sp>
            <p:nvSpPr>
              <p:cNvPr id="56" name="Rectangle: Rounded Corners 55">
                <a:extLst>
                  <a:ext uri="{FF2B5EF4-FFF2-40B4-BE49-F238E27FC236}">
                    <a16:creationId xmlns:a16="http://schemas.microsoft.com/office/drawing/2014/main" id="{5745EFFA-4D92-E9EF-E4F2-ECBB02E1FE6F}"/>
                  </a:ext>
                </a:extLst>
              </p:cNvPr>
              <p:cNvSpPr>
                <a:spLocks noRot="1" noChangeAspect="1" noMove="1" noResize="1" noEditPoints="1" noAdjustHandles="1" noChangeArrowheads="1" noChangeShapeType="1" noTextEdit="1"/>
              </p:cNvSpPr>
              <p:nvPr/>
            </p:nvSpPr>
            <p:spPr>
              <a:xfrm>
                <a:off x="5088818" y="2983210"/>
                <a:ext cx="956603" cy="1364302"/>
              </a:xfrm>
              <a:prstGeom prst="roundRect">
                <a:avLst/>
              </a:prstGeom>
              <a:blipFill>
                <a:blip r:embed="rId11"/>
                <a:stretch>
                  <a:fillRect/>
                </a:stretch>
              </a:blipFill>
              <a:ln w="38100">
                <a:solidFill>
                  <a:schemeClr val="tx1"/>
                </a:solid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2FCF5098-C585-0C29-4FB8-B808674A5790}"/>
              </a:ext>
            </a:extLst>
          </p:cNvPr>
          <p:cNvCxnSpPr>
            <a:cxnSpLocks/>
            <a:endCxn id="59" idx="1"/>
          </p:cNvCxnSpPr>
          <p:nvPr/>
        </p:nvCxnSpPr>
        <p:spPr>
          <a:xfrm flipV="1">
            <a:off x="6080447" y="3665361"/>
            <a:ext cx="794370" cy="511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Rounded Corners 58">
                <a:extLst>
                  <a:ext uri="{FF2B5EF4-FFF2-40B4-BE49-F238E27FC236}">
                    <a16:creationId xmlns:a16="http://schemas.microsoft.com/office/drawing/2014/main" id="{DEDBE169-D5AE-4784-0BD1-51A3A2E5B99C}"/>
                  </a:ext>
                </a:extLst>
              </p:cNvPr>
              <p:cNvSpPr/>
              <p:nvPr/>
            </p:nvSpPr>
            <p:spPr>
              <a:xfrm>
                <a:off x="6874817" y="2983210"/>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𝑘</m:t>
                          </m:r>
                        </m:sub>
                      </m:sSub>
                    </m:oMath>
                  </m:oMathPara>
                </a14:m>
                <a:endParaRPr lang="en-US" sz="2400" dirty="0">
                  <a:solidFill>
                    <a:schemeClr val="tx1"/>
                  </a:solidFill>
                </a:endParaRPr>
              </a:p>
            </p:txBody>
          </p:sp>
        </mc:Choice>
        <mc:Fallback xmlns="">
          <p:sp>
            <p:nvSpPr>
              <p:cNvPr id="59" name="Rectangle: Rounded Corners 58">
                <a:extLst>
                  <a:ext uri="{FF2B5EF4-FFF2-40B4-BE49-F238E27FC236}">
                    <a16:creationId xmlns:a16="http://schemas.microsoft.com/office/drawing/2014/main" id="{DEDBE169-D5AE-4784-0BD1-51A3A2E5B99C}"/>
                  </a:ext>
                </a:extLst>
              </p:cNvPr>
              <p:cNvSpPr>
                <a:spLocks noRot="1" noChangeAspect="1" noMove="1" noResize="1" noEditPoints="1" noAdjustHandles="1" noChangeArrowheads="1" noChangeShapeType="1" noTextEdit="1"/>
              </p:cNvSpPr>
              <p:nvPr/>
            </p:nvSpPr>
            <p:spPr>
              <a:xfrm>
                <a:off x="6874817" y="2983210"/>
                <a:ext cx="956603" cy="1364302"/>
              </a:xfrm>
              <a:prstGeom prst="roundRect">
                <a:avLst/>
              </a:prstGeom>
              <a:blipFill>
                <a:blip r:embed="rId12"/>
                <a:stretch>
                  <a:fillRect/>
                </a:stretch>
              </a:blipFill>
              <a:ln w="38100">
                <a:solidFill>
                  <a:schemeClr val="tx1"/>
                </a:solidFill>
              </a:ln>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CCA4E62D-0FEC-6BF7-0998-2EBE8CD9BC7E}"/>
              </a:ext>
            </a:extLst>
          </p:cNvPr>
          <p:cNvCxnSpPr>
            <a:cxnSpLocks/>
            <a:stCxn id="59" idx="3"/>
            <a:endCxn id="33" idx="1"/>
          </p:cNvCxnSpPr>
          <p:nvPr/>
        </p:nvCxnSpPr>
        <p:spPr>
          <a:xfrm>
            <a:off x="7831420" y="3665361"/>
            <a:ext cx="1307698" cy="244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6151420-48F3-51C5-8B90-86F72FFBD5BE}"/>
                  </a:ext>
                </a:extLst>
              </p:cNvPr>
              <p:cNvSpPr txBox="1"/>
              <p:nvPr/>
            </p:nvSpPr>
            <p:spPr>
              <a:xfrm>
                <a:off x="8185411" y="3206252"/>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63" name="TextBox 62">
                <a:extLst>
                  <a:ext uri="{FF2B5EF4-FFF2-40B4-BE49-F238E27FC236}">
                    <a16:creationId xmlns:a16="http://schemas.microsoft.com/office/drawing/2014/main" id="{E6151420-48F3-51C5-8B90-86F72FFBD5BE}"/>
                  </a:ext>
                </a:extLst>
              </p:cNvPr>
              <p:cNvSpPr txBox="1">
                <a:spLocks noRot="1" noChangeAspect="1" noMove="1" noResize="1" noEditPoints="1" noAdjustHandles="1" noChangeArrowheads="1" noChangeShapeType="1" noTextEdit="1"/>
              </p:cNvSpPr>
              <p:nvPr/>
            </p:nvSpPr>
            <p:spPr>
              <a:xfrm>
                <a:off x="8185411" y="3206252"/>
                <a:ext cx="615297"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EE3BE4A-5C10-A42A-B1FC-E92035EC17E6}"/>
                  </a:ext>
                </a:extLst>
              </p:cNvPr>
              <p:cNvSpPr txBox="1"/>
              <p:nvPr/>
            </p:nvSpPr>
            <p:spPr>
              <a:xfrm>
                <a:off x="1788106" y="4960298"/>
                <a:ext cx="4567343" cy="3073149"/>
              </a:xfrm>
              <a:prstGeom prst="rect">
                <a:avLst/>
              </a:prstGeom>
              <a:noFill/>
              <a:ln>
                <a:solidFill>
                  <a:schemeClr val="tx1"/>
                </a:solidFill>
              </a:ln>
            </p:spPr>
            <p:txBody>
              <a:bodyPr wrap="square" lIns="0" tIns="0" rIns="0" bIns="0" rtlCol="0">
                <a:spAutoFit/>
              </a:bodyPr>
              <a:lstStyle/>
              <a:p>
                <a:r>
                  <a:rPr lang="en-US" sz="2400" b="0" dirty="0"/>
                  <a:t> </a:t>
                </a:r>
              </a:p>
              <a:p>
                <a:r>
                  <a:rPr lang="en-US" sz="2400" dirty="0"/>
                  <a:t>  </a:t>
                </a: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Λ</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𝑟𝑁</m:t>
                    </m:r>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oMath>
                </a14:m>
                <a:endParaRPr lang="en-US" sz="2400" b="0" dirty="0"/>
              </a:p>
              <a:p>
                <a:endParaRPr lang="en-US" sz="2400" b="0" dirty="0"/>
              </a:p>
              <a:p>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oMath>
                </a14:m>
                <a:endParaRPr lang="en-US" sz="2400" b="0" dirty="0"/>
              </a:p>
              <a:p>
                <a:endParaRPr lang="en-US" sz="2400" b="0" dirty="0"/>
              </a:p>
              <a:p>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𝑑𝑁</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𝑟𝑁</m:t>
                    </m:r>
                  </m:oMath>
                </a14:m>
                <a:endParaRPr lang="en-US" sz="2400" b="0" dirty="0"/>
              </a:p>
              <a:p>
                <a:endParaRPr lang="en-US" sz="2400" dirty="0"/>
              </a:p>
            </p:txBody>
          </p:sp>
        </mc:Choice>
        <mc:Fallback xmlns="">
          <p:sp>
            <p:nvSpPr>
              <p:cNvPr id="66" name="TextBox 65">
                <a:extLst>
                  <a:ext uri="{FF2B5EF4-FFF2-40B4-BE49-F238E27FC236}">
                    <a16:creationId xmlns:a16="http://schemas.microsoft.com/office/drawing/2014/main" id="{BEE3BE4A-5C10-A42A-B1FC-E92035EC17E6}"/>
                  </a:ext>
                </a:extLst>
              </p:cNvPr>
              <p:cNvSpPr txBox="1">
                <a:spLocks noRot="1" noChangeAspect="1" noMove="1" noResize="1" noEditPoints="1" noAdjustHandles="1" noChangeArrowheads="1" noChangeShapeType="1" noTextEdit="1"/>
              </p:cNvSpPr>
              <p:nvPr/>
            </p:nvSpPr>
            <p:spPr>
              <a:xfrm>
                <a:off x="1788106" y="4960298"/>
                <a:ext cx="4567343" cy="3073149"/>
              </a:xfrm>
              <a:prstGeom prst="rect">
                <a:avLst/>
              </a:prstGeom>
              <a:blipFill>
                <a:blip r:embed="rId14"/>
                <a:stretch>
                  <a:fillRect/>
                </a:stretch>
              </a:blipFill>
              <a:ln>
                <a:solidFill>
                  <a:schemeClr val="tx1"/>
                </a:solidFill>
              </a:ln>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28BAC332-2A22-2E04-7322-626A320C71C5}"/>
              </a:ext>
            </a:extLst>
          </p:cNvPr>
          <p:cNvCxnSpPr>
            <a:cxnSpLocks/>
          </p:cNvCxnSpPr>
          <p:nvPr/>
        </p:nvCxnSpPr>
        <p:spPr>
          <a:xfrm flipV="1">
            <a:off x="4194343" y="2649297"/>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578E54F-769D-F142-BC94-30FE94E23512}"/>
                  </a:ext>
                </a:extLst>
              </p:cNvPr>
              <p:cNvSpPr txBox="1"/>
              <p:nvPr/>
            </p:nvSpPr>
            <p:spPr>
              <a:xfrm>
                <a:off x="4385419" y="2375757"/>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69" name="TextBox 68">
                <a:extLst>
                  <a:ext uri="{FF2B5EF4-FFF2-40B4-BE49-F238E27FC236}">
                    <a16:creationId xmlns:a16="http://schemas.microsoft.com/office/drawing/2014/main" id="{6578E54F-769D-F142-BC94-30FE94E23512}"/>
                  </a:ext>
                </a:extLst>
              </p:cNvPr>
              <p:cNvSpPr txBox="1">
                <a:spLocks noRot="1" noChangeAspect="1" noMove="1" noResize="1" noEditPoints="1" noAdjustHandles="1" noChangeArrowheads="1" noChangeShapeType="1" noTextEdit="1"/>
              </p:cNvSpPr>
              <p:nvPr/>
            </p:nvSpPr>
            <p:spPr>
              <a:xfrm>
                <a:off x="4385419" y="2375757"/>
                <a:ext cx="446211" cy="461665"/>
              </a:xfrm>
              <a:prstGeom prst="rect">
                <a:avLst/>
              </a:prstGeom>
              <a:blipFill>
                <a:blip r:embed="rId15"/>
                <a:stretch>
                  <a:fillRect b="-12000"/>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30C03B4F-6AF2-CC37-D3AA-6B0D8920F8FC}"/>
              </a:ext>
            </a:extLst>
          </p:cNvPr>
          <p:cNvCxnSpPr>
            <a:cxnSpLocks/>
          </p:cNvCxnSpPr>
          <p:nvPr/>
        </p:nvCxnSpPr>
        <p:spPr>
          <a:xfrm flipV="1">
            <a:off x="6009632"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48CFD73-EC15-7188-94BE-89E233BD5882}"/>
                  </a:ext>
                </a:extLst>
              </p:cNvPr>
              <p:cNvSpPr txBox="1"/>
              <p:nvPr/>
            </p:nvSpPr>
            <p:spPr>
              <a:xfrm>
                <a:off x="6200708" y="2385151"/>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1" name="TextBox 70">
                <a:extLst>
                  <a:ext uri="{FF2B5EF4-FFF2-40B4-BE49-F238E27FC236}">
                    <a16:creationId xmlns:a16="http://schemas.microsoft.com/office/drawing/2014/main" id="{548CFD73-EC15-7188-94BE-89E233BD5882}"/>
                  </a:ext>
                </a:extLst>
              </p:cNvPr>
              <p:cNvSpPr txBox="1">
                <a:spLocks noRot="1" noChangeAspect="1" noMove="1" noResize="1" noEditPoints="1" noAdjustHandles="1" noChangeArrowheads="1" noChangeShapeType="1" noTextEdit="1"/>
              </p:cNvSpPr>
              <p:nvPr/>
            </p:nvSpPr>
            <p:spPr>
              <a:xfrm>
                <a:off x="6200708" y="2385151"/>
                <a:ext cx="446211" cy="461665"/>
              </a:xfrm>
              <a:prstGeom prst="rect">
                <a:avLst/>
              </a:prstGeom>
              <a:blipFill>
                <a:blip r:embed="rId16"/>
                <a:stretch>
                  <a:fillRect b="-10526"/>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F93B6F4B-1288-F4EE-BF53-B8B72AA48A50}"/>
              </a:ext>
            </a:extLst>
          </p:cNvPr>
          <p:cNvCxnSpPr>
            <a:cxnSpLocks/>
          </p:cNvCxnSpPr>
          <p:nvPr/>
        </p:nvCxnSpPr>
        <p:spPr>
          <a:xfrm flipV="1">
            <a:off x="7805631"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440400-39D2-0D0A-1FA0-E3FB36E1A617}"/>
                  </a:ext>
                </a:extLst>
              </p:cNvPr>
              <p:cNvSpPr txBox="1"/>
              <p:nvPr/>
            </p:nvSpPr>
            <p:spPr>
              <a:xfrm>
                <a:off x="7996707" y="2385151"/>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3" name="TextBox 72">
                <a:extLst>
                  <a:ext uri="{FF2B5EF4-FFF2-40B4-BE49-F238E27FC236}">
                    <a16:creationId xmlns:a16="http://schemas.microsoft.com/office/drawing/2014/main" id="{B9440400-39D2-0D0A-1FA0-E3FB36E1A617}"/>
                  </a:ext>
                </a:extLst>
              </p:cNvPr>
              <p:cNvSpPr txBox="1">
                <a:spLocks noRot="1" noChangeAspect="1" noMove="1" noResize="1" noEditPoints="1" noAdjustHandles="1" noChangeArrowheads="1" noChangeShapeType="1" noTextEdit="1"/>
              </p:cNvSpPr>
              <p:nvPr/>
            </p:nvSpPr>
            <p:spPr>
              <a:xfrm>
                <a:off x="7996707" y="2385151"/>
                <a:ext cx="446211" cy="461665"/>
              </a:xfrm>
              <a:prstGeom prst="rect">
                <a:avLst/>
              </a:prstGeom>
              <a:blipFill>
                <a:blip r:embed="rId17"/>
                <a:stretch>
                  <a:fillRect b="-10526"/>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A0F0817B-5092-D3B5-4460-EBD25384E79C}"/>
              </a:ext>
            </a:extLst>
          </p:cNvPr>
          <p:cNvCxnSpPr>
            <a:cxnSpLocks/>
          </p:cNvCxnSpPr>
          <p:nvPr/>
        </p:nvCxnSpPr>
        <p:spPr>
          <a:xfrm flipV="1">
            <a:off x="11309249" y="2693487"/>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96EE728-4CBC-6023-E608-A4D169A2E0CF}"/>
                  </a:ext>
                </a:extLst>
              </p:cNvPr>
              <p:cNvSpPr txBox="1"/>
              <p:nvPr/>
            </p:nvSpPr>
            <p:spPr>
              <a:xfrm>
                <a:off x="11500325" y="2419947"/>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5" name="TextBox 74">
                <a:extLst>
                  <a:ext uri="{FF2B5EF4-FFF2-40B4-BE49-F238E27FC236}">
                    <a16:creationId xmlns:a16="http://schemas.microsoft.com/office/drawing/2014/main" id="{896EE728-4CBC-6023-E608-A4D169A2E0CF}"/>
                  </a:ext>
                </a:extLst>
              </p:cNvPr>
              <p:cNvSpPr txBox="1">
                <a:spLocks noRot="1" noChangeAspect="1" noMove="1" noResize="1" noEditPoints="1" noAdjustHandles="1" noChangeArrowheads="1" noChangeShapeType="1" noTextEdit="1"/>
              </p:cNvSpPr>
              <p:nvPr/>
            </p:nvSpPr>
            <p:spPr>
              <a:xfrm>
                <a:off x="11500325" y="2419947"/>
                <a:ext cx="446211" cy="461665"/>
              </a:xfrm>
              <a:prstGeom prst="rect">
                <a:avLst/>
              </a:prstGeom>
              <a:blipFill>
                <a:blip r:embed="rId18"/>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937374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144351" y="56949"/>
                <a:ext cx="6885222" cy="3599703"/>
              </a:xfrm>
              <a:prstGeom prst="rect">
                <a:avLst/>
              </a:prstGeom>
              <a:noFill/>
            </p:spPr>
            <p:txBody>
              <a:bodyPr wrap="square" rtlCol="0">
                <a:spAutoFit/>
              </a:bodyPr>
              <a:lstStyle/>
              <a:p>
                <a:r>
                  <a:rPr lang="en-US" sz="2400" b="1" dirty="0"/>
                  <a:t>Base model set-up:</a:t>
                </a:r>
              </a:p>
              <a:p>
                <a:r>
                  <a:rPr lang="en-US" sz="2400" b="1" u="sng" dirty="0"/>
                  <a:t>Assumption 1: </a:t>
                </a:r>
              </a:p>
              <a:p>
                <a:r>
                  <a:rPr lang="en-US" sz="2400" dirty="0"/>
                  <a:t>Mosquitoes must successfully feed </a:t>
                </a:r>
                <a:r>
                  <a:rPr lang="en-US" sz="2400" i="1" dirty="0"/>
                  <a:t>k </a:t>
                </a:r>
                <a:r>
                  <a:rPr lang="en-US" sz="2400" dirty="0"/>
                  <a:t>times to reach repletion</a:t>
                </a:r>
              </a:p>
              <a:p>
                <a:endParaRPr lang="en-US" sz="2400" dirty="0"/>
              </a:p>
              <a:p>
                <a:r>
                  <a:rPr lang="en-US" sz="2400" b="1" u="sng" dirty="0"/>
                  <a:t>Assumption 2:</a:t>
                </a:r>
              </a:p>
              <a:p>
                <a:r>
                  <a:rPr lang="en-US" sz="2400" dirty="0"/>
                  <a:t>The time between successful feeding attempts is distributed as </a:t>
                </a:r>
                <a14:m>
                  <m:oMath xmlns:m="http://schemas.openxmlformats.org/officeDocument/2006/math">
                    <m:r>
                      <m:rPr>
                        <m:nor/>
                      </m:rPr>
                      <a:rPr lang="en-US" sz="2400" i="0" dirty="0" smtClean="0">
                        <a:latin typeface="Cambria Math" panose="02040503050406030204" pitchFamily="18" charset="0"/>
                      </a:rPr>
                      <m:t>Exponential</m:t>
                    </m:r>
                    <m:d>
                      <m:dPr>
                        <m:ctrlPr>
                          <a:rPr lang="en-US" sz="2400" i="1" dirty="0" smtClean="0">
                            <a:latin typeface="Cambria Math" panose="02040503050406030204" pitchFamily="18" charset="0"/>
                          </a:rPr>
                        </m:ctrlPr>
                      </m:dPr>
                      <m:e>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𝑏</m:t>
                            </m:r>
                          </m:den>
                        </m:f>
                      </m:e>
                    </m:d>
                  </m:oMath>
                </a14:m>
                <a:endParaRPr lang="en-US" sz="2400" dirty="0"/>
              </a:p>
              <a:p>
                <a:pPr marL="342900" indent="-342900">
                  <a:buFont typeface="Arial" panose="020B0604020202020204" pitchFamily="34" charset="0"/>
                  <a:buChar char="•"/>
                </a:pPr>
                <a:endParaRPr lang="en-US" sz="2400" dirty="0"/>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44351" y="56949"/>
                <a:ext cx="6885222" cy="3599703"/>
              </a:xfrm>
              <a:prstGeom prst="rect">
                <a:avLst/>
              </a:prstGeom>
              <a:blipFill>
                <a:blip r:embed="rId2"/>
                <a:stretch>
                  <a:fillRect l="-1417" t="-1184" r="-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B9C630-6A61-8A06-02BA-F0584F2223A4}"/>
                  </a:ext>
                </a:extLst>
              </p:cNvPr>
              <p:cNvSpPr txBox="1"/>
              <p:nvPr/>
            </p:nvSpPr>
            <p:spPr>
              <a:xfrm>
                <a:off x="7189229" y="307320"/>
                <a:ext cx="4567343" cy="3073149"/>
              </a:xfrm>
              <a:prstGeom prst="rect">
                <a:avLst/>
              </a:prstGeom>
              <a:noFill/>
              <a:ln>
                <a:solidFill>
                  <a:schemeClr val="tx1"/>
                </a:solidFill>
              </a:ln>
            </p:spPr>
            <p:txBody>
              <a:bodyPr wrap="square" lIns="0" tIns="0" rIns="0" bIns="0" rtlCol="0">
                <a:spAutoFit/>
              </a:bodyPr>
              <a:lstStyle/>
              <a:p>
                <a:r>
                  <a:rPr lang="en-US" sz="2400" b="0" dirty="0"/>
                  <a:t> </a:t>
                </a:r>
              </a:p>
              <a:p>
                <a:r>
                  <a:rPr lang="en-US" sz="2400" dirty="0"/>
                  <a:t>  </a:t>
                </a: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Λ</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𝑟𝑁</m:t>
                    </m:r>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oMath>
                </a14:m>
                <a:endParaRPr lang="en-US" sz="2400" b="0" dirty="0"/>
              </a:p>
              <a:p>
                <a:endParaRPr lang="en-US" sz="2400" b="0" dirty="0"/>
              </a:p>
              <a:p>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oMath>
                </a14:m>
                <a:endParaRPr lang="en-US" sz="2400" b="0" dirty="0"/>
              </a:p>
              <a:p>
                <a:endParaRPr lang="en-US" sz="2400" b="0" dirty="0"/>
              </a:p>
              <a:p>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𝑑𝑁</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𝑟𝑁</m:t>
                    </m:r>
                  </m:oMath>
                </a14:m>
                <a:endParaRPr lang="en-US" sz="2400" b="0" dirty="0"/>
              </a:p>
              <a:p>
                <a:endParaRPr lang="en-US" sz="2400" dirty="0"/>
              </a:p>
            </p:txBody>
          </p:sp>
        </mc:Choice>
        <mc:Fallback xmlns="">
          <p:sp>
            <p:nvSpPr>
              <p:cNvPr id="4" name="TextBox 3">
                <a:extLst>
                  <a:ext uri="{FF2B5EF4-FFF2-40B4-BE49-F238E27FC236}">
                    <a16:creationId xmlns:a16="http://schemas.microsoft.com/office/drawing/2014/main" id="{7EB9C630-6A61-8A06-02BA-F0584F2223A4}"/>
                  </a:ext>
                </a:extLst>
              </p:cNvPr>
              <p:cNvSpPr txBox="1">
                <a:spLocks noRot="1" noChangeAspect="1" noMove="1" noResize="1" noEditPoints="1" noAdjustHandles="1" noChangeArrowheads="1" noChangeShapeType="1" noTextEdit="1"/>
              </p:cNvSpPr>
              <p:nvPr/>
            </p:nvSpPr>
            <p:spPr>
              <a:xfrm>
                <a:off x="7189229" y="307320"/>
                <a:ext cx="4567343" cy="3073149"/>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33" name="Picture 32">
            <a:extLst>
              <a:ext uri="{FF2B5EF4-FFF2-40B4-BE49-F238E27FC236}">
                <a16:creationId xmlns:a16="http://schemas.microsoft.com/office/drawing/2014/main" id="{F30B524F-5D48-4486-C9AF-59C3760AFA82}"/>
              </a:ext>
            </a:extLst>
          </p:cNvPr>
          <p:cNvPicPr>
            <a:picLocks noChangeAspect="1"/>
          </p:cNvPicPr>
          <p:nvPr/>
        </p:nvPicPr>
        <p:blipFill>
          <a:blip r:embed="rId4"/>
          <a:stretch>
            <a:fillRect/>
          </a:stretch>
        </p:blipFill>
        <p:spPr>
          <a:xfrm>
            <a:off x="218946" y="3788953"/>
            <a:ext cx="11754107" cy="2761727"/>
          </a:xfrm>
          <a:prstGeom prst="rect">
            <a:avLst/>
          </a:prstGeom>
        </p:spPr>
      </p:pic>
    </p:spTree>
    <p:extLst>
      <p:ext uri="{BB962C8B-B14F-4D97-AF65-F5344CB8AC3E}">
        <p14:creationId xmlns:p14="http://schemas.microsoft.com/office/powerpoint/2010/main" val="1588737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5BE-1B6C-25C4-09F7-BA9FA27354D3}"/>
              </a:ext>
            </a:extLst>
          </p:cNvPr>
          <p:cNvSpPr>
            <a:spLocks noGrp="1"/>
          </p:cNvSpPr>
          <p:nvPr>
            <p:ph type="title"/>
          </p:nvPr>
        </p:nvSpPr>
        <p:spPr/>
        <p:txBody>
          <a:bodyPr/>
          <a:lstStyle/>
          <a:p>
            <a:r>
              <a:rPr lang="en-US" dirty="0"/>
              <a:t>Multiple blood feeding &amp; fitness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1EC1DD-6AA9-113F-C8CD-0EA5C0E69772}"/>
                  </a:ext>
                </a:extLst>
              </p:cNvPr>
              <p:cNvSpPr>
                <a:spLocks noGrp="1"/>
              </p:cNvSpPr>
              <p:nvPr>
                <p:ph sz="half" idx="1"/>
              </p:nvPr>
            </p:nvSpPr>
            <p:spPr>
              <a:xfrm>
                <a:off x="188686" y="1074057"/>
                <a:ext cx="5181600" cy="5355771"/>
              </a:xfrm>
            </p:spPr>
            <p:txBody>
              <a:bodyPr>
                <a:noAutofit/>
              </a:bodyPr>
              <a:lstStyle/>
              <a:p>
                <a:pPr marL="0" indent="0">
                  <a:buNone/>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r>
                      <a:rPr lang="en-US" sz="2000" b="0" i="0" smtClean="0">
                        <a:latin typeface="Cambria Math" panose="02040503050406030204" pitchFamily="18" charset="0"/>
                      </a:rPr>
                      <m:t>=</m:t>
                    </m:r>
                  </m:oMath>
                </a14:m>
                <a:r>
                  <a:rPr lang="en-US" sz="2000" dirty="0"/>
                  <a:t> fecundity (new adults per unit time), </a:t>
                </a:r>
              </a:p>
              <a:p>
                <a:pPr marL="0" indent="0">
                  <a:buNone/>
                </a:pPr>
                <a14:m>
                  <m:oMath xmlns:m="http://schemas.openxmlformats.org/officeDocument/2006/math">
                    <m:r>
                      <a:rPr lang="en-US" sz="2000" b="0" i="1" smtClean="0">
                        <a:latin typeface="Cambria Math" panose="02040503050406030204" pitchFamily="18" charset="0"/>
                      </a:rPr>
                      <m:t>𝜇</m:t>
                    </m:r>
                    <m:r>
                      <a:rPr lang="en-US" sz="2000" b="0" i="0" smtClean="0">
                        <a:latin typeface="Cambria Math" panose="02040503050406030204" pitchFamily="18" charset="0"/>
                      </a:rPr>
                      <m:t>=</m:t>
                    </m:r>
                  </m:oMath>
                </a14:m>
                <a:r>
                  <a:rPr lang="en-US" sz="2000" dirty="0"/>
                  <a:t> baseline mortality, </a:t>
                </a:r>
              </a:p>
              <a:p>
                <a:pPr marL="0"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oMath>
                </a14:m>
                <a:r>
                  <a:rPr lang="en-US" sz="2000" dirty="0"/>
                  <a:t> feeding-related mortality, </a:t>
                </a:r>
              </a:p>
              <a:p>
                <a:pPr marL="0" indent="0">
                  <a:buNone/>
                </a:pPr>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oMath>
                </a14:m>
                <a:r>
                  <a:rPr lang="en-US" sz="2000" dirty="0"/>
                  <a:t> biting rate, and </a:t>
                </a:r>
              </a:p>
              <a:p>
                <a:pPr marL="0" indent="0">
                  <a:buNone/>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r>
                      <a:rPr lang="en-US" sz="2000" b="0" i="1" smtClean="0">
                        <a:latin typeface="Cambria Math" panose="02040503050406030204" pitchFamily="18" charset="0"/>
                      </a:rPr>
                      <m:t>=</m:t>
                    </m:r>
                  </m:oMath>
                </a14:m>
                <a:r>
                  <a:rPr lang="en-US" sz="2000" dirty="0"/>
                  <a:t> average resting period.</a:t>
                </a:r>
              </a:p>
              <a:p>
                <a:pPr marL="0" indent="0">
                  <a:buNone/>
                </a:pPr>
                <a:endParaRPr lang="en-US" sz="1800" dirty="0"/>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441EC1DD-6AA9-113F-C8CD-0EA5C0E69772}"/>
                  </a:ext>
                </a:extLst>
              </p:cNvPr>
              <p:cNvSpPr>
                <a:spLocks noGrp="1" noRot="1" noChangeAspect="1" noMove="1" noResize="1" noEditPoints="1" noAdjustHandles="1" noChangeArrowheads="1" noChangeShapeType="1" noTextEdit="1"/>
              </p:cNvSpPr>
              <p:nvPr>
                <p:ph sz="half" idx="1"/>
              </p:nvPr>
            </p:nvSpPr>
            <p:spPr>
              <a:xfrm>
                <a:off x="188686" y="1074057"/>
                <a:ext cx="5181600" cy="5355771"/>
              </a:xfrm>
              <a:blipFill>
                <a:blip r:embed="rId2"/>
                <a:stretch>
                  <a:fillRect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0039E0-0BA9-BB50-A7DE-5C6848131DA2}"/>
                  </a:ext>
                </a:extLst>
              </p:cNvPr>
              <p:cNvSpPr>
                <a:spLocks noGrp="1"/>
              </p:cNvSpPr>
              <p:nvPr>
                <p:ph sz="half" idx="2"/>
              </p:nvPr>
            </p:nvSpPr>
            <p:spPr>
              <a:xfrm>
                <a:off x="5522686" y="1074057"/>
                <a:ext cx="6480628" cy="5355770"/>
              </a:xfrm>
            </p:spPr>
            <p:txBody>
              <a:bodyPr>
                <a:noAutofit/>
              </a:bodyPr>
              <a:lstStyle/>
              <a:p>
                <a:pPr marL="0" indent="0">
                  <a:buNone/>
                </a:pPr>
                <a:r>
                  <a:rPr lang="en-US" sz="2000" b="1" u="sng" dirty="0"/>
                  <a:t>Fitness balance</a:t>
                </a:r>
                <a:r>
                  <a:rPr lang="en-US" sz="2000" b="1" dirty="0"/>
                  <a:t>: </a:t>
                </a:r>
              </a:p>
              <a:p>
                <a:pPr marL="0" indent="0">
                  <a:buNone/>
                </a:pPr>
                <a:r>
                  <a:rPr lang="en-US" sz="2000" dirty="0"/>
                  <a:t>feeding-related mortality is counter-acted by an increase in fecundity</a:t>
                </a:r>
              </a:p>
              <a:p>
                <a:pPr marL="0" indent="0">
                  <a:buNone/>
                </a:pPr>
                <a:endParaRPr lang="en-US" sz="2000" dirty="0"/>
              </a:p>
              <a:p>
                <a:pPr marL="0" indent="0">
                  <a:buNone/>
                </a:pPr>
                <a:r>
                  <a:rPr lang="en-US" sz="2000" dirty="0"/>
                  <a:t>Let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𝑀</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oMath>
                </a14:m>
                <a:r>
                  <a:rPr lang="en-US" sz="2000" dirty="0"/>
                  <a:t> equilibrium mosquito population size. </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𝑀</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oMath>
                  </m:oMathPara>
                </a14:m>
                <a:endParaRPr lang="en-US" sz="2000" dirty="0"/>
              </a:p>
              <a:p>
                <a:pPr marL="0" indent="0">
                  <a:buNone/>
                </a:pPr>
                <a:endParaRPr lang="en-US" sz="2000" dirty="0"/>
              </a:p>
              <a:p>
                <a:pPr marL="0" indent="0">
                  <a:buNone/>
                </a:pPr>
                <a:r>
                  <a:rPr lang="en-US" sz="2000" dirty="0"/>
                  <a:t>Choose </a:t>
                </a: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oMath>
                </a14:m>
                <a:r>
                  <a:rPr lang="en-US" sz="2000" dirty="0"/>
                  <a:t> so that </a:t>
                </a:r>
              </a:p>
              <a:p>
                <a:pPr marL="0" indent="0">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𝑀</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𝑀</m:t>
                          </m:r>
                        </m:e>
                        <m:sup>
                          <m:r>
                            <a:rPr lang="en-US" sz="2000" b="0" i="1" smtClean="0">
                              <a:latin typeface="Cambria Math" panose="02040503050406030204" pitchFamily="18" charset="0"/>
                            </a:rPr>
                            <m:t>∗</m:t>
                          </m:r>
                        </m:sup>
                      </m:sSup>
                    </m:oMath>
                  </m:oMathPara>
                </a14:m>
                <a:endParaRPr lang="en-US" sz="2000" dirty="0"/>
              </a:p>
              <a:p>
                <a:pPr marL="0" indent="0">
                  <a:buNone/>
                </a:pPr>
                <a:endParaRPr lang="en-US" sz="2000" dirty="0"/>
              </a:p>
              <a:p>
                <a:pPr marL="0" indent="0">
                  <a:buNone/>
                </a:pPr>
                <a:r>
                  <a:rPr lang="en-US" sz="2000" dirty="0"/>
                  <a:t>i.e. the total population size (equivalently, the reproductive ratio) is independent of </a:t>
                </a:r>
                <a:r>
                  <a:rPr lang="en-US" sz="2000" i="1" dirty="0"/>
                  <a:t>k </a:t>
                </a:r>
                <a:endParaRPr lang="en-US" sz="2000" dirty="0"/>
              </a:p>
            </p:txBody>
          </p:sp>
        </mc:Choice>
        <mc:Fallback xmlns="">
          <p:sp>
            <p:nvSpPr>
              <p:cNvPr id="4" name="Content Placeholder 3">
                <a:extLst>
                  <a:ext uri="{FF2B5EF4-FFF2-40B4-BE49-F238E27FC236}">
                    <a16:creationId xmlns:a16="http://schemas.microsoft.com/office/drawing/2014/main" id="{A80039E0-0BA9-BB50-A7DE-5C6848131DA2}"/>
                  </a:ext>
                </a:extLst>
              </p:cNvPr>
              <p:cNvSpPr>
                <a:spLocks noGrp="1" noRot="1" noChangeAspect="1" noMove="1" noResize="1" noEditPoints="1" noAdjustHandles="1" noChangeArrowheads="1" noChangeShapeType="1" noTextEdit="1"/>
              </p:cNvSpPr>
              <p:nvPr>
                <p:ph sz="half" idx="2"/>
              </p:nvPr>
            </p:nvSpPr>
            <p:spPr>
              <a:xfrm>
                <a:off x="5522686" y="1074057"/>
                <a:ext cx="6480628" cy="5355770"/>
              </a:xfrm>
              <a:blipFill>
                <a:blip r:embed="rId3"/>
                <a:stretch>
                  <a:fillRect l="-1035" t="-1024"/>
                </a:stretch>
              </a:blipFill>
            </p:spPr>
            <p:txBody>
              <a:bodyPr/>
              <a:lstStyle/>
              <a:p>
                <a:r>
                  <a:rPr lang="en-US">
                    <a:noFill/>
                  </a:rPr>
                  <a:t> </a:t>
                </a:r>
              </a:p>
            </p:txBody>
          </p:sp>
        </mc:Fallback>
      </mc:AlternateContent>
    </p:spTree>
    <p:extLst>
      <p:ext uri="{BB962C8B-B14F-4D97-AF65-F5344CB8AC3E}">
        <p14:creationId xmlns:p14="http://schemas.microsoft.com/office/powerpoint/2010/main" val="2838711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5BE-1B6C-25C4-09F7-BA9FA27354D3}"/>
              </a:ext>
            </a:extLst>
          </p:cNvPr>
          <p:cNvSpPr>
            <a:spLocks noGrp="1"/>
          </p:cNvSpPr>
          <p:nvPr>
            <p:ph type="title"/>
          </p:nvPr>
        </p:nvSpPr>
        <p:spPr/>
        <p:txBody>
          <a:bodyPr/>
          <a:lstStyle/>
          <a:p>
            <a:r>
              <a:rPr lang="en-US" dirty="0"/>
              <a:t>Multiple blood feeding &amp; fitness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1EC1DD-6AA9-113F-C8CD-0EA5C0E69772}"/>
                  </a:ext>
                </a:extLst>
              </p:cNvPr>
              <p:cNvSpPr>
                <a:spLocks noGrp="1"/>
              </p:cNvSpPr>
              <p:nvPr>
                <p:ph sz="half" idx="1"/>
              </p:nvPr>
            </p:nvSpPr>
            <p:spPr>
              <a:xfrm>
                <a:off x="188686" y="1074057"/>
                <a:ext cx="5181600" cy="5355771"/>
              </a:xfrm>
            </p:spPr>
            <p:txBody>
              <a:bodyPr>
                <a:noAutofit/>
              </a:bodyPr>
              <a:lstStyle/>
              <a:p>
                <a:pPr marL="0" indent="0">
                  <a:buNone/>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r>
                      <a:rPr lang="en-US" sz="2000" b="0" i="0" smtClean="0">
                        <a:latin typeface="Cambria Math" panose="02040503050406030204" pitchFamily="18" charset="0"/>
                      </a:rPr>
                      <m:t>=</m:t>
                    </m:r>
                  </m:oMath>
                </a14:m>
                <a:r>
                  <a:rPr lang="en-US" sz="2000" dirty="0"/>
                  <a:t> fecundity (new adults per unit time), </a:t>
                </a:r>
              </a:p>
              <a:p>
                <a:pPr marL="0" indent="0">
                  <a:buNone/>
                </a:pPr>
                <a14:m>
                  <m:oMath xmlns:m="http://schemas.openxmlformats.org/officeDocument/2006/math">
                    <m:r>
                      <a:rPr lang="en-US" sz="2000" b="0" i="1" smtClean="0">
                        <a:latin typeface="Cambria Math" panose="02040503050406030204" pitchFamily="18" charset="0"/>
                      </a:rPr>
                      <m:t>𝜇</m:t>
                    </m:r>
                    <m:r>
                      <a:rPr lang="en-US" sz="2000" b="0" i="0" smtClean="0">
                        <a:latin typeface="Cambria Math" panose="02040503050406030204" pitchFamily="18" charset="0"/>
                      </a:rPr>
                      <m:t>=</m:t>
                    </m:r>
                  </m:oMath>
                </a14:m>
                <a:r>
                  <a:rPr lang="en-US" sz="2000" dirty="0"/>
                  <a:t> baseline mortality, </a:t>
                </a:r>
              </a:p>
              <a:p>
                <a:pPr marL="0"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oMath>
                </a14:m>
                <a:r>
                  <a:rPr lang="en-US" sz="2000" dirty="0"/>
                  <a:t> feeding-related mortality, </a:t>
                </a:r>
              </a:p>
              <a:p>
                <a:pPr marL="0" indent="0">
                  <a:buNone/>
                </a:pPr>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oMath>
                </a14:m>
                <a:r>
                  <a:rPr lang="en-US" sz="2000" dirty="0"/>
                  <a:t> biting rate, and </a:t>
                </a:r>
              </a:p>
              <a:p>
                <a:pPr marL="0" indent="0">
                  <a:buNone/>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r>
                      <a:rPr lang="en-US" sz="2000" b="0" i="1" smtClean="0">
                        <a:latin typeface="Cambria Math" panose="02040503050406030204" pitchFamily="18" charset="0"/>
                      </a:rPr>
                      <m:t>=</m:t>
                    </m:r>
                  </m:oMath>
                </a14:m>
                <a:r>
                  <a:rPr lang="en-US" sz="2000" dirty="0"/>
                  <a:t> average resting period.</a:t>
                </a:r>
              </a:p>
              <a:p>
                <a:pPr marL="0" indent="0">
                  <a:buNone/>
                </a:pPr>
                <a:endParaRPr lang="en-US" sz="2000" dirty="0"/>
              </a:p>
              <a:p>
                <a:pPr marL="0" indent="0">
                  <a:buNone/>
                </a:pPr>
                <a:r>
                  <a:rPr lang="en-US" sz="2000" b="1" u="sng" dirty="0"/>
                  <a:t>Senility assumption</a:t>
                </a:r>
                <a:r>
                  <a:rPr lang="en-US" sz="2000" b="1" dirty="0"/>
                  <a:t>:</a:t>
                </a:r>
              </a:p>
              <a:p>
                <a:pPr marL="0" indent="0">
                  <a:buNone/>
                </a:pPr>
                <a:r>
                  <a:rPr lang="en-US" sz="2000" dirty="0"/>
                  <a:t>mosquitoes only complete on average a small number of gonotrophic cycles in their lifespan</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441EC1DD-6AA9-113F-C8CD-0EA5C0E69772}"/>
                  </a:ext>
                </a:extLst>
              </p:cNvPr>
              <p:cNvSpPr>
                <a:spLocks noGrp="1" noRot="1" noChangeAspect="1" noMove="1" noResize="1" noEditPoints="1" noAdjustHandles="1" noChangeArrowheads="1" noChangeShapeType="1" noTextEdit="1"/>
              </p:cNvSpPr>
              <p:nvPr>
                <p:ph sz="half" idx="1"/>
              </p:nvPr>
            </p:nvSpPr>
            <p:spPr>
              <a:xfrm>
                <a:off x="188686" y="1074057"/>
                <a:ext cx="5181600" cy="5355771"/>
              </a:xfrm>
              <a:blipFill>
                <a:blip r:embed="rId2"/>
                <a:stretch>
                  <a:fillRect l="-1294"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0039E0-0BA9-BB50-A7DE-5C6848131DA2}"/>
                  </a:ext>
                </a:extLst>
              </p:cNvPr>
              <p:cNvSpPr>
                <a:spLocks noGrp="1"/>
              </p:cNvSpPr>
              <p:nvPr>
                <p:ph sz="half" idx="2"/>
              </p:nvPr>
            </p:nvSpPr>
            <p:spPr>
              <a:xfrm>
                <a:off x="5522686" y="1074057"/>
                <a:ext cx="6480628" cy="5355770"/>
              </a:xfrm>
            </p:spPr>
            <p:txBody>
              <a:bodyPr>
                <a:noAutofit/>
              </a:bodyPr>
              <a:lstStyle/>
              <a:p>
                <a:pPr marL="0" indent="0">
                  <a:lnSpc>
                    <a:spcPct val="100000"/>
                  </a:lnSpc>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𝑏𝑘</m:t>
                        </m:r>
                      </m:num>
                      <m:den>
                        <m:r>
                          <a:rPr lang="en-US" sz="2000" b="0" i="1" smtClean="0">
                            <a:latin typeface="Cambria Math" panose="02040503050406030204" pitchFamily="18" charset="0"/>
                          </a:rPr>
                          <m:t>𝑏𝑘</m:t>
                        </m:r>
                        <m:r>
                          <a:rPr lang="en-US" sz="2000" b="0" i="1" smtClean="0">
                            <a:latin typeface="Cambria Math" panose="02040503050406030204" pitchFamily="18" charset="0"/>
                          </a:rPr>
                          <m:t>+</m:t>
                        </m:r>
                        <m:r>
                          <a:rPr lang="en-US" sz="2000" b="0" i="1" smtClean="0">
                            <a:latin typeface="Cambria Math" panose="02040503050406030204" pitchFamily="18" charset="0"/>
                          </a:rPr>
                          <m:t>𝜇</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den>
                    </m:f>
                  </m:oMath>
                </a14:m>
                <a:r>
                  <a:rPr lang="en-US" sz="2000" dirty="0"/>
                  <a:t> is the probability of surviving a feeding attempt,</a:t>
                </a:r>
              </a:p>
              <a:p>
                <a:pPr marL="0" indent="0">
                  <a:lnSpc>
                    <a:spcPct val="100000"/>
                  </a:lnSpc>
                  <a:buNone/>
                </a:pP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oMath>
                </a14:m>
                <a:r>
                  <a:rPr lang="en-US" sz="2000" dirty="0"/>
                  <a:t> is the probability of surviving </a:t>
                </a:r>
                <a:r>
                  <a:rPr lang="en-US" sz="2000" u="sng" dirty="0"/>
                  <a:t>all</a:t>
                </a:r>
                <a:r>
                  <a:rPr lang="en-US" sz="2000" dirty="0"/>
                  <a:t> feeding attempts,</a:t>
                </a:r>
              </a:p>
              <a:p>
                <a:pPr marL="0" indent="0">
                  <a:lnSpc>
                    <a:spcPct val="100000"/>
                  </a:lnSpc>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𝛾</m:t>
                        </m:r>
                      </m:num>
                      <m:den>
                        <m:r>
                          <a:rPr lang="en-US" sz="2000" b="0" i="1" smtClean="0">
                            <a:latin typeface="Cambria Math" panose="02040503050406030204" pitchFamily="18" charset="0"/>
                          </a:rPr>
                          <m:t>𝛾</m:t>
                        </m:r>
                        <m:r>
                          <a:rPr lang="en-US" sz="2000" b="0" i="1" smtClean="0">
                            <a:latin typeface="Cambria Math" panose="02040503050406030204" pitchFamily="18" charset="0"/>
                          </a:rPr>
                          <m:t>+</m:t>
                        </m:r>
                        <m:r>
                          <a:rPr lang="en-US" sz="2000" b="0" i="1" smtClean="0">
                            <a:latin typeface="Cambria Math" panose="02040503050406030204" pitchFamily="18" charset="0"/>
                          </a:rPr>
                          <m:t>𝜇</m:t>
                        </m:r>
                      </m:den>
                    </m:f>
                  </m:oMath>
                </a14:m>
                <a:r>
                  <a:rPr lang="en-US" sz="2000" dirty="0"/>
                  <a:t> is the probability of surviving the resting period,</a:t>
                </a:r>
              </a:p>
              <a:p>
                <a:pPr marL="0" indent="0">
                  <a:lnSpc>
                    <a:spcPct val="100000"/>
                  </a:lnSpc>
                  <a:buNone/>
                </a:pP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oMath>
                </a14:m>
                <a:r>
                  <a:rPr lang="en-US" sz="2000" dirty="0"/>
                  <a:t> is the prob. of surviving the entire reproductive cycle</a:t>
                </a:r>
              </a:p>
              <a:p>
                <a:pPr marL="0" indent="0">
                  <a:lnSpc>
                    <a:spcPct val="100000"/>
                  </a:lnSpc>
                  <a:buNone/>
                </a:pPr>
                <a:r>
                  <a:rPr lang="en-US" sz="2000" dirty="0"/>
                  <a:t>Then</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e>
                              </m:d>
                            </m:e>
                            <m:sup>
                              <m:r>
                                <a:rPr lang="en-US" sz="2000" b="0" i="1" smtClean="0">
                                  <a:latin typeface="Cambria Math" panose="02040503050406030204" pitchFamily="18" charset="0"/>
                                </a:rPr>
                                <m:t>𝑗</m:t>
                              </m:r>
                            </m:sup>
                          </m:sSup>
                        </m:e>
                      </m:nary>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den>
                      </m:f>
                    </m:oMath>
                  </m:oMathPara>
                </a14:m>
                <a:endParaRPr lang="en-US" sz="2000" dirty="0"/>
              </a:p>
              <a:p>
                <a:pPr marL="0" indent="0">
                  <a:lnSpc>
                    <a:spcPct val="100000"/>
                  </a:lnSpc>
                  <a:buNone/>
                </a:pPr>
                <a:r>
                  <a:rPr lang="en-US" sz="2000" dirty="0"/>
                  <a:t>is the </a:t>
                </a:r>
                <a:r>
                  <a:rPr lang="en-US" sz="2000" b="1" dirty="0"/>
                  <a:t>average number of completed reproductive cycles</a:t>
                </a:r>
                <a:r>
                  <a:rPr lang="en-US" sz="2000" dirty="0"/>
                  <a:t>.</a:t>
                </a:r>
              </a:p>
              <a:p>
                <a:pPr marL="0" indent="0">
                  <a:lnSpc>
                    <a:spcPct val="100000"/>
                  </a:lnSpc>
                  <a:buNone/>
                </a:pPr>
                <a:r>
                  <a:rPr lang="en-US" sz="2000" dirty="0"/>
                  <a:t>Set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=3</m:t>
                    </m:r>
                  </m:oMath>
                </a14:m>
                <a:r>
                  <a:rPr lang="en-US" sz="2000" dirty="0"/>
                  <a:t> and back-solve for </a:t>
                </a:r>
                <a14:m>
                  <m:oMath xmlns:m="http://schemas.openxmlformats.org/officeDocument/2006/math">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oMath>
                </a14:m>
                <a:r>
                  <a:rPr lang="en-US" sz="2000" dirty="0"/>
                  <a:t>.</a:t>
                </a:r>
              </a:p>
            </p:txBody>
          </p:sp>
        </mc:Choice>
        <mc:Fallback xmlns="">
          <p:sp>
            <p:nvSpPr>
              <p:cNvPr id="4" name="Content Placeholder 3">
                <a:extLst>
                  <a:ext uri="{FF2B5EF4-FFF2-40B4-BE49-F238E27FC236}">
                    <a16:creationId xmlns:a16="http://schemas.microsoft.com/office/drawing/2014/main" id="{A80039E0-0BA9-BB50-A7DE-5C6848131DA2}"/>
                  </a:ext>
                </a:extLst>
              </p:cNvPr>
              <p:cNvSpPr>
                <a:spLocks noGrp="1" noRot="1" noChangeAspect="1" noMove="1" noResize="1" noEditPoints="1" noAdjustHandles="1" noChangeArrowheads="1" noChangeShapeType="1" noTextEdit="1"/>
              </p:cNvSpPr>
              <p:nvPr>
                <p:ph sz="half" idx="2"/>
              </p:nvPr>
            </p:nvSpPr>
            <p:spPr>
              <a:xfrm>
                <a:off x="5522686" y="1074057"/>
                <a:ext cx="6480628" cy="5355770"/>
              </a:xfrm>
              <a:blipFill>
                <a:blip r:embed="rId3"/>
                <a:stretch>
                  <a:fillRect l="-1035" b="-2958"/>
                </a:stretch>
              </a:blipFill>
            </p:spPr>
            <p:txBody>
              <a:bodyPr/>
              <a:lstStyle/>
              <a:p>
                <a:r>
                  <a:rPr lang="en-US">
                    <a:noFill/>
                  </a:rPr>
                  <a:t> </a:t>
                </a:r>
              </a:p>
            </p:txBody>
          </p:sp>
        </mc:Fallback>
      </mc:AlternateContent>
    </p:spTree>
    <p:extLst>
      <p:ext uri="{BB962C8B-B14F-4D97-AF65-F5344CB8AC3E}">
        <p14:creationId xmlns:p14="http://schemas.microsoft.com/office/powerpoint/2010/main" val="336758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3EFB13-F605-A944-A812-0DEA27085FFA}"/>
              </a:ext>
            </a:extLst>
          </p:cNvPr>
          <p:cNvSpPr txBox="1"/>
          <p:nvPr/>
        </p:nvSpPr>
        <p:spPr>
          <a:xfrm>
            <a:off x="0" y="0"/>
            <a:ext cx="12192000" cy="6740307"/>
          </a:xfrm>
          <a:prstGeom prst="rect">
            <a:avLst/>
          </a:prstGeom>
          <a:noFill/>
        </p:spPr>
        <p:txBody>
          <a:bodyPr wrap="square">
            <a:spAutoFit/>
          </a:bodyPr>
          <a:lstStyle/>
          <a:p>
            <a:pPr algn="l"/>
            <a:r>
              <a:rPr lang="en-US" b="0" i="0" dirty="0">
                <a:solidFill>
                  <a:srgbClr val="000000"/>
                </a:solidFill>
                <a:effectLst/>
                <a:latin typeface="Arial" panose="020B0604020202020204" pitchFamily="34" charset="0"/>
              </a:rPr>
              <a:t>Despite </a:t>
            </a:r>
            <a:r>
              <a:rPr lang="en-US" b="1" i="0" dirty="0">
                <a:solidFill>
                  <a:srgbClr val="000000"/>
                </a:solidFill>
                <a:effectLst/>
                <a:latin typeface="Arial" panose="020B0604020202020204" pitchFamily="34" charset="0"/>
              </a:rPr>
              <a:t>empirical evidence of its importance to mosquito feeding success</a:t>
            </a:r>
            <a:r>
              <a:rPr lang="en-US" b="0" i="0" dirty="0">
                <a:solidFill>
                  <a:srgbClr val="000000"/>
                </a:solidFill>
                <a:effectLst/>
                <a:latin typeface="Arial" panose="020B0604020202020204" pitchFamily="34" charset="0"/>
              </a:rPr>
              <a:t>, </a:t>
            </a:r>
          </a:p>
          <a:p>
            <a:pPr algn="l"/>
            <a:r>
              <a:rPr lang="en-US" b="0" i="0" dirty="0">
                <a:solidFill>
                  <a:srgbClr val="000000"/>
                </a:solidFill>
                <a:effectLst/>
                <a:latin typeface="Arial" panose="020B0604020202020204" pitchFamily="34" charset="0"/>
              </a:rPr>
              <a:t>epidemiological models of mosquito biting have largely ignored the effects of host defensive behaviors on mosquito blood-feeding and pathogen transmission. </a:t>
            </a:r>
          </a:p>
          <a:p>
            <a:pPr algn="l"/>
            <a:r>
              <a:rPr lang="en-US" b="0" i="0" dirty="0">
                <a:solidFill>
                  <a:srgbClr val="000000"/>
                </a:solidFill>
                <a:effectLst/>
                <a:latin typeface="Arial" panose="020B0604020202020204" pitchFamily="34" charset="0"/>
              </a:rPr>
              <a:t>For example, it is known that </a:t>
            </a:r>
            <a:r>
              <a:rPr lang="en-US" b="1" i="0" dirty="0">
                <a:solidFill>
                  <a:srgbClr val="000000"/>
                </a:solidFill>
                <a:effectLst/>
                <a:latin typeface="Arial" panose="020B0604020202020204" pitchFamily="34" charset="0"/>
              </a:rPr>
              <a:t>vertebrate host defensive behaviors can increase opportunities for transmission by inducing multiple-blood feeding</a:t>
            </a:r>
            <a:r>
              <a:rPr lang="en-US" b="0" i="0" dirty="0">
                <a:solidFill>
                  <a:srgbClr val="000000"/>
                </a:solidFill>
                <a:effectLst/>
                <a:latin typeface="Arial" panose="020B0604020202020204" pitchFamily="34" charset="0"/>
              </a:rPr>
              <a:t> in mosquitoes. On the other hand, defensiveness can also lead to mortality in mosquitoes, which in turn might reduce transmission. These trade-offs have likely led mosquito species to follow one of two broad behavioral strategies in response to host behavioral defenses. While some mosquitoes will fly away at the first sign of host defensive behavior (leading them to make contact with multiple hosts), more persistent species will remain attached to their host until their blood meal is finished (thereby risking their death due to host defenses). Meanwhile, engaging in defensive behavior also comes at a cost to hosts. Many animals, especially large ungulates, tolerate biting from mosquitoes whereas smaller mammals like rodents will very actively defend themselves against biting.</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Here, we investigate the implications of these trade-offs for mosquito-borne pathogen transmission using systems of ordinary differential equations. </a:t>
            </a:r>
            <a:r>
              <a:rPr lang="en-US" b="1" i="0" dirty="0">
                <a:solidFill>
                  <a:srgbClr val="000000"/>
                </a:solidFill>
                <a:effectLst/>
                <a:latin typeface="Arial" panose="020B0604020202020204" pitchFamily="34" charset="0"/>
              </a:rPr>
              <a:t>We consider different models of how hosts engage in behavioral defenses against biting and models of mosquito responses to such behaviors</a:t>
            </a:r>
            <a:r>
              <a:rPr lang="en-US" b="0" i="0" dirty="0">
                <a:solidFill>
                  <a:srgbClr val="000000"/>
                </a:solidFill>
                <a:effectLst/>
                <a:latin typeface="Arial" panose="020B0604020202020204" pitchFamily="34" charset="0"/>
              </a:rPr>
              <a:t>. </a:t>
            </a:r>
            <a:r>
              <a:rPr lang="en-US" b="1" i="0" dirty="0">
                <a:solidFill>
                  <a:srgbClr val="000000"/>
                </a:solidFill>
                <a:effectLst/>
                <a:latin typeface="Arial" panose="020B0604020202020204" pitchFamily="34" charset="0"/>
              </a:rPr>
              <a:t>By evaluating their basic reproduction numbers, we measure the transmission potential of systems of mosquito, host, and parasite populations across a range of levels of mosquito biting persistence and host defensiveness.</a:t>
            </a:r>
            <a:r>
              <a:rPr lang="en-US" b="0" i="0" dirty="0">
                <a:solidFill>
                  <a:srgbClr val="000000"/>
                </a:solidFill>
                <a:effectLst/>
                <a:latin typeface="Arial" panose="020B0604020202020204" pitchFamily="34" charset="0"/>
              </a:rPr>
              <a:t> </a:t>
            </a:r>
          </a:p>
          <a:p>
            <a:pPr algn="l"/>
            <a:endParaRPr lang="en-US" dirty="0">
              <a:solidFill>
                <a:srgbClr val="000000"/>
              </a:solidFill>
              <a:latin typeface="Arial" panose="020B0604020202020204" pitchFamily="34" charset="0"/>
            </a:endParaRPr>
          </a:p>
          <a:p>
            <a:pPr algn="l"/>
            <a:r>
              <a:rPr lang="en-US" b="0" i="0" dirty="0">
                <a:solidFill>
                  <a:srgbClr val="000000"/>
                </a:solidFill>
                <a:effectLst/>
                <a:latin typeface="Arial" panose="020B0604020202020204" pitchFamily="34" charset="0"/>
              </a:rPr>
              <a:t>We seek to answer questions such as: </a:t>
            </a:r>
          </a:p>
          <a:p>
            <a:pPr algn="l"/>
            <a:r>
              <a:rPr lang="en-US" b="0" i="1" dirty="0">
                <a:solidFill>
                  <a:srgbClr val="000000"/>
                </a:solidFill>
                <a:effectLst/>
                <a:latin typeface="Arial" panose="020B0604020202020204" pitchFamily="34" charset="0"/>
              </a:rPr>
              <a:t>Are less defensive hosts more likely to be reservoirs for mosquito-borne pathogens?</a:t>
            </a:r>
            <a:r>
              <a:rPr lang="en-US" b="0" i="0" dirty="0">
                <a:solidFill>
                  <a:srgbClr val="000000"/>
                </a:solidFill>
                <a:effectLst/>
                <a:latin typeface="Arial" panose="020B0604020202020204" pitchFamily="34" charset="0"/>
              </a:rPr>
              <a:t> and </a:t>
            </a:r>
          </a:p>
          <a:p>
            <a:pPr algn="l"/>
            <a:r>
              <a:rPr lang="en-US" b="0" i="1" dirty="0">
                <a:solidFill>
                  <a:srgbClr val="000000"/>
                </a:solidFill>
                <a:effectLst/>
                <a:latin typeface="Arial" panose="020B0604020202020204" pitchFamily="34" charset="0"/>
              </a:rPr>
              <a:t>Are more persistent mosquito species more effective vectors of pathogens?</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This presentation is a preliminary report.</a:t>
            </a:r>
          </a:p>
        </p:txBody>
      </p:sp>
    </p:spTree>
    <p:extLst>
      <p:ext uri="{BB962C8B-B14F-4D97-AF65-F5344CB8AC3E}">
        <p14:creationId xmlns:p14="http://schemas.microsoft.com/office/powerpoint/2010/main" val="2306629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01D4E-D9EF-1AB8-9A43-34F5C538E4EE}"/>
              </a:ext>
            </a:extLst>
          </p:cNvPr>
          <p:cNvSpPr>
            <a:spLocks noGrp="1"/>
          </p:cNvSpPr>
          <p:nvPr>
            <p:ph type="title"/>
          </p:nvPr>
        </p:nvSpPr>
        <p:spPr/>
        <p:txBody>
          <a:bodyPr/>
          <a:lstStyle/>
          <a:p>
            <a:r>
              <a:rPr lang="en-US" dirty="0"/>
              <a:t>Parameterization</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B3AEDFD-BF22-1DCC-A76A-1C61BECE4E6C}"/>
                  </a:ext>
                </a:extLst>
              </p:cNvPr>
              <p:cNvGraphicFramePr>
                <a:graphicFrameLocks noGrp="1"/>
              </p:cNvGraphicFramePr>
              <p:nvPr>
                <p:extLst>
                  <p:ext uri="{D42A27DB-BD31-4B8C-83A1-F6EECF244321}">
                    <p14:modId xmlns:p14="http://schemas.microsoft.com/office/powerpoint/2010/main" val="536812872"/>
                  </p:ext>
                </p:extLst>
              </p:nvPr>
            </p:nvGraphicFramePr>
            <p:xfrm>
              <a:off x="566057" y="1762918"/>
              <a:ext cx="10116459" cy="3671126"/>
            </p:xfrm>
            <a:graphic>
              <a:graphicData uri="http://schemas.openxmlformats.org/drawingml/2006/table">
                <a:tbl>
                  <a:tblPr firstRow="1" bandRow="1">
                    <a:tableStyleId>{073A0DAA-6AF3-43AB-8588-CEC1D06C72B9}</a:tableStyleId>
                  </a:tblPr>
                  <a:tblGrid>
                    <a:gridCol w="1088572">
                      <a:extLst>
                        <a:ext uri="{9D8B030D-6E8A-4147-A177-3AD203B41FA5}">
                          <a16:colId xmlns:a16="http://schemas.microsoft.com/office/drawing/2014/main" val="558881926"/>
                        </a:ext>
                      </a:extLst>
                    </a:gridCol>
                    <a:gridCol w="5655734">
                      <a:extLst>
                        <a:ext uri="{9D8B030D-6E8A-4147-A177-3AD203B41FA5}">
                          <a16:colId xmlns:a16="http://schemas.microsoft.com/office/drawing/2014/main" val="2462234381"/>
                        </a:ext>
                      </a:extLst>
                    </a:gridCol>
                    <a:gridCol w="3372153">
                      <a:extLst>
                        <a:ext uri="{9D8B030D-6E8A-4147-A177-3AD203B41FA5}">
                          <a16:colId xmlns:a16="http://schemas.microsoft.com/office/drawing/2014/main" val="605218116"/>
                        </a:ext>
                      </a:extLst>
                    </a:gridCol>
                  </a:tblGrid>
                  <a:tr h="370840">
                    <a:tc>
                      <a:txBody>
                        <a:bodyPr/>
                        <a:lstStyle/>
                        <a:p>
                          <a:r>
                            <a:rPr lang="en-US" dirty="0"/>
                            <a:t>Symbol</a:t>
                          </a:r>
                        </a:p>
                      </a:txBody>
                      <a:tcPr/>
                    </a:tc>
                    <a:tc>
                      <a:txBody>
                        <a:bodyPr/>
                        <a:lstStyle/>
                        <a:p>
                          <a:r>
                            <a:rPr lang="en-US" dirty="0"/>
                            <a:t>Name</a:t>
                          </a:r>
                        </a:p>
                      </a:txBody>
                      <a:tcPr/>
                    </a:tc>
                    <a:tc>
                      <a:txBody>
                        <a:bodyPr/>
                        <a:lstStyle/>
                        <a:p>
                          <a:r>
                            <a:rPr lang="en-US" dirty="0"/>
                            <a:t>Value</a:t>
                          </a:r>
                        </a:p>
                      </a:txBody>
                      <a:tcPr/>
                    </a:tc>
                    <a:extLst>
                      <a:ext uri="{0D108BD9-81ED-4DB2-BD59-A6C34878D82A}">
                        <a16:rowId xmlns:a16="http://schemas.microsoft.com/office/drawing/2014/main" val="2591181314"/>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a:txBody>
                      <a:tcPr/>
                    </a:tc>
                    <a:tc>
                      <a:txBody>
                        <a:bodyPr/>
                        <a:lstStyle/>
                        <a:p>
                          <a:r>
                            <a:rPr lang="en-US" dirty="0"/>
                            <a:t>Biting frequency</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extLst>
                      <a:ext uri="{0D108BD9-81ED-4DB2-BD59-A6C34878D82A}">
                        <a16:rowId xmlns:a16="http://schemas.microsoft.com/office/drawing/2014/main" val="3737091318"/>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m:t>
                                    </m:r>
                                  </m:sup>
                                </m:sSup>
                              </m:oMath>
                            </m:oMathPara>
                          </a14:m>
                          <a:endParaRPr lang="en-US" dirty="0"/>
                        </a:p>
                      </a:txBody>
                      <a:tcPr/>
                    </a:tc>
                    <a:tc>
                      <a:txBody>
                        <a:bodyPr/>
                        <a:lstStyle/>
                        <a:p>
                          <a:r>
                            <a:rPr lang="en-US" dirty="0"/>
                            <a:t>Mosquito carrying capacity</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200</m:t>
                                </m:r>
                              </m:oMath>
                            </m:oMathPara>
                          </a14:m>
                          <a:endParaRPr lang="en-US" dirty="0"/>
                        </a:p>
                      </a:txBody>
                      <a:tcPr/>
                    </a:tc>
                    <a:extLst>
                      <a:ext uri="{0D108BD9-81ED-4DB2-BD59-A6C34878D82A}">
                        <a16:rowId xmlns:a16="http://schemas.microsoft.com/office/drawing/2014/main" val="3680655399"/>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dirty="0"/>
                        </a:p>
                      </a:txBody>
                      <a:tcPr/>
                    </a:tc>
                    <a:tc>
                      <a:txBody>
                        <a:bodyPr/>
                        <a:lstStyle/>
                        <a:p>
                          <a:r>
                            <a:rPr lang="en-US" dirty="0"/>
                            <a:t>Baseline mortality rate</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21</m:t>
                                    </m:r>
                                  </m:den>
                                </m:f>
                              </m:oMath>
                            </m:oMathPara>
                          </a14:m>
                          <a:endParaRPr lang="en-US" dirty="0"/>
                        </a:p>
                      </a:txBody>
                      <a:tcPr/>
                    </a:tc>
                    <a:extLst>
                      <a:ext uri="{0D108BD9-81ED-4DB2-BD59-A6C34878D82A}">
                        <a16:rowId xmlns:a16="http://schemas.microsoft.com/office/drawing/2014/main" val="3178951778"/>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oMath>
                            </m:oMathPara>
                          </a14:m>
                          <a:endParaRPr lang="en-US" dirty="0"/>
                        </a:p>
                      </a:txBody>
                      <a:tcPr/>
                    </a:tc>
                    <a:tc>
                      <a:txBody>
                        <a:bodyPr/>
                        <a:lstStyle/>
                        <a:p>
                          <a:r>
                            <a:rPr lang="en-US" dirty="0"/>
                            <a:t>Return-to-feeding rate</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txBody>
                      <a:tcPr/>
                    </a:tc>
                    <a:extLst>
                      <a:ext uri="{0D108BD9-81ED-4DB2-BD59-A6C34878D82A}">
                        <a16:rowId xmlns:a16="http://schemas.microsoft.com/office/drawing/2014/main" val="106681884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𝐺</m:t>
                                    </m:r>
                                  </m:sub>
                                </m:sSub>
                              </m:oMath>
                            </m:oMathPara>
                          </a14:m>
                          <a:endParaRPr lang="en-US" dirty="0"/>
                        </a:p>
                      </a:txBody>
                      <a:tcPr/>
                    </a:tc>
                    <a:tc>
                      <a:txBody>
                        <a:bodyPr/>
                        <a:lstStyle/>
                        <a:p>
                          <a:r>
                            <a:rPr lang="en-US" dirty="0"/>
                            <a:t>Average # gonotrophic cycles</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US" dirty="0"/>
                        </a:p>
                      </a:txBody>
                      <a:tcPr/>
                    </a:tc>
                    <a:extLst>
                      <a:ext uri="{0D108BD9-81ED-4DB2-BD59-A6C34878D82A}">
                        <a16:rowId xmlns:a16="http://schemas.microsoft.com/office/drawing/2014/main" val="3815076799"/>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p>
                      </a:txBody>
                      <a:tcPr/>
                    </a:tc>
                    <a:tc>
                      <a:txBody>
                        <a:bodyPr/>
                        <a:lstStyle/>
                        <a:p>
                          <a:r>
                            <a:rPr lang="en-US" dirty="0"/>
                            <a:t># bites necessary to reach repletion</a:t>
                          </a:r>
                        </a:p>
                      </a:txBody>
                      <a:tcPr/>
                    </a:tc>
                    <a:tc>
                      <a:txBody>
                        <a:bodyPr/>
                        <a:lstStyle/>
                        <a:p>
                          <a:r>
                            <a:rPr lang="en-US" dirty="0"/>
                            <a:t>Varied from 1 to 10</a:t>
                          </a:r>
                        </a:p>
                      </a:txBody>
                      <a:tcPr/>
                    </a:tc>
                    <a:extLst>
                      <a:ext uri="{0D108BD9-81ED-4DB2-BD59-A6C34878D82A}">
                        <a16:rowId xmlns:a16="http://schemas.microsoft.com/office/drawing/2014/main" val="3214608719"/>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428944"/>
                      </a:ext>
                    </a:extLst>
                  </a:tr>
                </a:tbl>
              </a:graphicData>
            </a:graphic>
          </p:graphicFrame>
        </mc:Choice>
        <mc:Fallback xmlns="">
          <p:graphicFrame>
            <p:nvGraphicFramePr>
              <p:cNvPr id="4" name="Table 4">
                <a:extLst>
                  <a:ext uri="{FF2B5EF4-FFF2-40B4-BE49-F238E27FC236}">
                    <a16:creationId xmlns:a16="http://schemas.microsoft.com/office/drawing/2014/main" id="{4B3AEDFD-BF22-1DCC-A76A-1C61BECE4E6C}"/>
                  </a:ext>
                </a:extLst>
              </p:cNvPr>
              <p:cNvGraphicFramePr>
                <a:graphicFrameLocks noGrp="1"/>
              </p:cNvGraphicFramePr>
              <p:nvPr>
                <p:extLst>
                  <p:ext uri="{D42A27DB-BD31-4B8C-83A1-F6EECF244321}">
                    <p14:modId xmlns:p14="http://schemas.microsoft.com/office/powerpoint/2010/main" val="536812872"/>
                  </p:ext>
                </p:extLst>
              </p:nvPr>
            </p:nvGraphicFramePr>
            <p:xfrm>
              <a:off x="566057" y="1762918"/>
              <a:ext cx="10116459" cy="3671126"/>
            </p:xfrm>
            <a:graphic>
              <a:graphicData uri="http://schemas.openxmlformats.org/drawingml/2006/table">
                <a:tbl>
                  <a:tblPr firstRow="1" bandRow="1">
                    <a:tableStyleId>{073A0DAA-6AF3-43AB-8588-CEC1D06C72B9}</a:tableStyleId>
                  </a:tblPr>
                  <a:tblGrid>
                    <a:gridCol w="1088572">
                      <a:extLst>
                        <a:ext uri="{9D8B030D-6E8A-4147-A177-3AD203B41FA5}">
                          <a16:colId xmlns:a16="http://schemas.microsoft.com/office/drawing/2014/main" val="558881926"/>
                        </a:ext>
                      </a:extLst>
                    </a:gridCol>
                    <a:gridCol w="5655734">
                      <a:extLst>
                        <a:ext uri="{9D8B030D-6E8A-4147-A177-3AD203B41FA5}">
                          <a16:colId xmlns:a16="http://schemas.microsoft.com/office/drawing/2014/main" val="2462234381"/>
                        </a:ext>
                      </a:extLst>
                    </a:gridCol>
                    <a:gridCol w="3372153">
                      <a:extLst>
                        <a:ext uri="{9D8B030D-6E8A-4147-A177-3AD203B41FA5}">
                          <a16:colId xmlns:a16="http://schemas.microsoft.com/office/drawing/2014/main" val="605218116"/>
                        </a:ext>
                      </a:extLst>
                    </a:gridCol>
                  </a:tblGrid>
                  <a:tr h="370840">
                    <a:tc>
                      <a:txBody>
                        <a:bodyPr/>
                        <a:lstStyle/>
                        <a:p>
                          <a:r>
                            <a:rPr lang="en-US" dirty="0"/>
                            <a:t>Symbol</a:t>
                          </a:r>
                        </a:p>
                      </a:txBody>
                      <a:tcPr/>
                    </a:tc>
                    <a:tc>
                      <a:txBody>
                        <a:bodyPr/>
                        <a:lstStyle/>
                        <a:p>
                          <a:r>
                            <a:rPr lang="en-US" dirty="0"/>
                            <a:t>Name</a:t>
                          </a:r>
                        </a:p>
                      </a:txBody>
                      <a:tcPr/>
                    </a:tc>
                    <a:tc>
                      <a:txBody>
                        <a:bodyPr/>
                        <a:lstStyle/>
                        <a:p>
                          <a:r>
                            <a:rPr lang="en-US" dirty="0"/>
                            <a:t>Value</a:t>
                          </a:r>
                        </a:p>
                      </a:txBody>
                      <a:tcPr/>
                    </a:tc>
                    <a:extLst>
                      <a:ext uri="{0D108BD9-81ED-4DB2-BD59-A6C34878D82A}">
                        <a16:rowId xmlns:a16="http://schemas.microsoft.com/office/drawing/2014/main" val="2591181314"/>
                      </a:ext>
                    </a:extLst>
                  </a:tr>
                  <a:tr h="606870">
                    <a:tc>
                      <a:txBody>
                        <a:bodyPr/>
                        <a:lstStyle/>
                        <a:p>
                          <a:endParaRPr lang="en-US"/>
                        </a:p>
                      </a:txBody>
                      <a:tcPr>
                        <a:blipFill>
                          <a:blip r:embed="rId2"/>
                          <a:stretch>
                            <a:fillRect l="-559" t="-66000" r="-830168" b="-444000"/>
                          </a:stretch>
                        </a:blipFill>
                      </a:tcPr>
                    </a:tc>
                    <a:tc>
                      <a:txBody>
                        <a:bodyPr/>
                        <a:lstStyle/>
                        <a:p>
                          <a:r>
                            <a:rPr lang="en-US" dirty="0"/>
                            <a:t>Biting frequency</a:t>
                          </a:r>
                        </a:p>
                      </a:txBody>
                      <a:tcPr/>
                    </a:tc>
                    <a:tc>
                      <a:txBody>
                        <a:bodyPr/>
                        <a:lstStyle/>
                        <a:p>
                          <a:endParaRPr lang="en-US"/>
                        </a:p>
                      </a:txBody>
                      <a:tcPr>
                        <a:blipFill>
                          <a:blip r:embed="rId2"/>
                          <a:stretch>
                            <a:fillRect l="-200000" t="-66000" r="-722" b="-444000"/>
                          </a:stretch>
                        </a:blipFill>
                      </a:tcPr>
                    </a:tc>
                    <a:extLst>
                      <a:ext uri="{0D108BD9-81ED-4DB2-BD59-A6C34878D82A}">
                        <a16:rowId xmlns:a16="http://schemas.microsoft.com/office/drawing/2014/main" val="3737091318"/>
                      </a:ext>
                    </a:extLst>
                  </a:tr>
                  <a:tr h="370840">
                    <a:tc>
                      <a:txBody>
                        <a:bodyPr/>
                        <a:lstStyle/>
                        <a:p>
                          <a:endParaRPr lang="en-US"/>
                        </a:p>
                      </a:txBody>
                      <a:tcPr>
                        <a:blipFill>
                          <a:blip r:embed="rId2"/>
                          <a:stretch>
                            <a:fillRect l="-559" t="-272131" r="-830168" b="-627869"/>
                          </a:stretch>
                        </a:blipFill>
                      </a:tcPr>
                    </a:tc>
                    <a:tc>
                      <a:txBody>
                        <a:bodyPr/>
                        <a:lstStyle/>
                        <a:p>
                          <a:r>
                            <a:rPr lang="en-US" dirty="0"/>
                            <a:t>Mosquito carrying capacity</a:t>
                          </a:r>
                        </a:p>
                      </a:txBody>
                      <a:tcPr/>
                    </a:tc>
                    <a:tc>
                      <a:txBody>
                        <a:bodyPr/>
                        <a:lstStyle/>
                        <a:p>
                          <a:endParaRPr lang="en-US"/>
                        </a:p>
                      </a:txBody>
                      <a:tcPr>
                        <a:blipFill>
                          <a:blip r:embed="rId2"/>
                          <a:stretch>
                            <a:fillRect l="-200000" t="-272131" r="-722" b="-627869"/>
                          </a:stretch>
                        </a:blipFill>
                      </a:tcPr>
                    </a:tc>
                    <a:extLst>
                      <a:ext uri="{0D108BD9-81ED-4DB2-BD59-A6C34878D82A}">
                        <a16:rowId xmlns:a16="http://schemas.microsoft.com/office/drawing/2014/main" val="3680655399"/>
                      </a:ext>
                    </a:extLst>
                  </a:tr>
                  <a:tr h="605028">
                    <a:tc>
                      <a:txBody>
                        <a:bodyPr/>
                        <a:lstStyle/>
                        <a:p>
                          <a:endParaRPr lang="en-US"/>
                        </a:p>
                      </a:txBody>
                      <a:tcPr>
                        <a:blipFill>
                          <a:blip r:embed="rId2"/>
                          <a:stretch>
                            <a:fillRect l="-559" t="-229293" r="-830168" b="-286869"/>
                          </a:stretch>
                        </a:blipFill>
                      </a:tcPr>
                    </a:tc>
                    <a:tc>
                      <a:txBody>
                        <a:bodyPr/>
                        <a:lstStyle/>
                        <a:p>
                          <a:r>
                            <a:rPr lang="en-US" dirty="0"/>
                            <a:t>Baseline mortality rate</a:t>
                          </a:r>
                        </a:p>
                      </a:txBody>
                      <a:tcPr/>
                    </a:tc>
                    <a:tc>
                      <a:txBody>
                        <a:bodyPr/>
                        <a:lstStyle/>
                        <a:p>
                          <a:endParaRPr lang="en-US"/>
                        </a:p>
                      </a:txBody>
                      <a:tcPr>
                        <a:blipFill>
                          <a:blip r:embed="rId2"/>
                          <a:stretch>
                            <a:fillRect l="-200000" t="-229293" r="-722" b="-286869"/>
                          </a:stretch>
                        </a:blipFill>
                      </a:tcPr>
                    </a:tc>
                    <a:extLst>
                      <a:ext uri="{0D108BD9-81ED-4DB2-BD59-A6C34878D82A}">
                        <a16:rowId xmlns:a16="http://schemas.microsoft.com/office/drawing/2014/main" val="3178951778"/>
                      </a:ext>
                    </a:extLst>
                  </a:tr>
                  <a:tr h="605028">
                    <a:tc>
                      <a:txBody>
                        <a:bodyPr/>
                        <a:lstStyle/>
                        <a:p>
                          <a:endParaRPr lang="en-US"/>
                        </a:p>
                      </a:txBody>
                      <a:tcPr>
                        <a:blipFill>
                          <a:blip r:embed="rId2"/>
                          <a:stretch>
                            <a:fillRect l="-559" t="-329293" r="-830168" b="-186869"/>
                          </a:stretch>
                        </a:blipFill>
                      </a:tcPr>
                    </a:tc>
                    <a:tc>
                      <a:txBody>
                        <a:bodyPr/>
                        <a:lstStyle/>
                        <a:p>
                          <a:r>
                            <a:rPr lang="en-US" dirty="0"/>
                            <a:t>Return-to-feeding rate</a:t>
                          </a:r>
                        </a:p>
                      </a:txBody>
                      <a:tcPr/>
                    </a:tc>
                    <a:tc>
                      <a:txBody>
                        <a:bodyPr/>
                        <a:lstStyle/>
                        <a:p>
                          <a:endParaRPr lang="en-US"/>
                        </a:p>
                      </a:txBody>
                      <a:tcPr>
                        <a:blipFill>
                          <a:blip r:embed="rId2"/>
                          <a:stretch>
                            <a:fillRect l="-200000" t="-329293" r="-722" b="-186869"/>
                          </a:stretch>
                        </a:blipFill>
                      </a:tcPr>
                    </a:tc>
                    <a:extLst>
                      <a:ext uri="{0D108BD9-81ED-4DB2-BD59-A6C34878D82A}">
                        <a16:rowId xmlns:a16="http://schemas.microsoft.com/office/drawing/2014/main" val="1066818848"/>
                      </a:ext>
                    </a:extLst>
                  </a:tr>
                  <a:tr h="370840">
                    <a:tc>
                      <a:txBody>
                        <a:bodyPr/>
                        <a:lstStyle/>
                        <a:p>
                          <a:endParaRPr lang="en-US"/>
                        </a:p>
                      </a:txBody>
                      <a:tcPr>
                        <a:blipFill>
                          <a:blip r:embed="rId2"/>
                          <a:stretch>
                            <a:fillRect l="-559" t="-696721" r="-830168" b="-203279"/>
                          </a:stretch>
                        </a:blipFill>
                      </a:tcPr>
                    </a:tc>
                    <a:tc>
                      <a:txBody>
                        <a:bodyPr/>
                        <a:lstStyle/>
                        <a:p>
                          <a:r>
                            <a:rPr lang="en-US" dirty="0"/>
                            <a:t>Average # gonotrophic cycles</a:t>
                          </a:r>
                        </a:p>
                      </a:txBody>
                      <a:tcPr/>
                    </a:tc>
                    <a:tc>
                      <a:txBody>
                        <a:bodyPr/>
                        <a:lstStyle/>
                        <a:p>
                          <a:endParaRPr lang="en-US"/>
                        </a:p>
                      </a:txBody>
                      <a:tcPr>
                        <a:blipFill>
                          <a:blip r:embed="rId2"/>
                          <a:stretch>
                            <a:fillRect l="-200000" t="-696721" r="-722" b="-203279"/>
                          </a:stretch>
                        </a:blipFill>
                      </a:tcPr>
                    </a:tc>
                    <a:extLst>
                      <a:ext uri="{0D108BD9-81ED-4DB2-BD59-A6C34878D82A}">
                        <a16:rowId xmlns:a16="http://schemas.microsoft.com/office/drawing/2014/main" val="3815076799"/>
                      </a:ext>
                    </a:extLst>
                  </a:tr>
                  <a:tr h="370840">
                    <a:tc>
                      <a:txBody>
                        <a:bodyPr/>
                        <a:lstStyle/>
                        <a:p>
                          <a:endParaRPr lang="en-US"/>
                        </a:p>
                      </a:txBody>
                      <a:tcPr>
                        <a:blipFill>
                          <a:blip r:embed="rId2"/>
                          <a:stretch>
                            <a:fillRect l="-559" t="-796721" r="-830168" b="-103279"/>
                          </a:stretch>
                        </a:blipFill>
                      </a:tcPr>
                    </a:tc>
                    <a:tc>
                      <a:txBody>
                        <a:bodyPr/>
                        <a:lstStyle/>
                        <a:p>
                          <a:r>
                            <a:rPr lang="en-US" dirty="0"/>
                            <a:t># bites necessary to reach repletion</a:t>
                          </a:r>
                        </a:p>
                      </a:txBody>
                      <a:tcPr/>
                    </a:tc>
                    <a:tc>
                      <a:txBody>
                        <a:bodyPr/>
                        <a:lstStyle/>
                        <a:p>
                          <a:r>
                            <a:rPr lang="en-US" dirty="0"/>
                            <a:t>Varied from 1 to 10</a:t>
                          </a:r>
                        </a:p>
                      </a:txBody>
                      <a:tcPr/>
                    </a:tc>
                    <a:extLst>
                      <a:ext uri="{0D108BD9-81ED-4DB2-BD59-A6C34878D82A}">
                        <a16:rowId xmlns:a16="http://schemas.microsoft.com/office/drawing/2014/main" val="3214608719"/>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428944"/>
                      </a:ext>
                    </a:extLst>
                  </a:tr>
                </a:tbl>
              </a:graphicData>
            </a:graphic>
          </p:graphicFrame>
        </mc:Fallback>
      </mc:AlternateContent>
    </p:spTree>
    <p:extLst>
      <p:ext uri="{BB962C8B-B14F-4D97-AF65-F5344CB8AC3E}">
        <p14:creationId xmlns:p14="http://schemas.microsoft.com/office/powerpoint/2010/main" val="868079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C87B-7A17-8864-216F-A558BB4B26DD}"/>
              </a:ext>
            </a:extLst>
          </p:cNvPr>
          <p:cNvSpPr>
            <a:spLocks noGrp="1"/>
          </p:cNvSpPr>
          <p:nvPr>
            <p:ph type="title"/>
          </p:nvPr>
        </p:nvSpPr>
        <p:spPr/>
        <p:txBody>
          <a:bodyPr/>
          <a:lstStyle/>
          <a:p>
            <a:r>
              <a:rPr lang="en-US" dirty="0"/>
              <a:t>Mosquito-host contact &amp; transmission</a:t>
            </a:r>
          </a:p>
        </p:txBody>
      </p:sp>
      <p:sp>
        <p:nvSpPr>
          <p:cNvPr id="3" name="Content Placeholder 2">
            <a:extLst>
              <a:ext uri="{FF2B5EF4-FFF2-40B4-BE49-F238E27FC236}">
                <a16:creationId xmlns:a16="http://schemas.microsoft.com/office/drawing/2014/main" id="{31A6F27E-BF71-4703-D284-2BF2A6F4F77F}"/>
              </a:ext>
            </a:extLst>
          </p:cNvPr>
          <p:cNvSpPr>
            <a:spLocks noGrp="1"/>
          </p:cNvSpPr>
          <p:nvPr>
            <p:ph idx="1"/>
          </p:nvPr>
        </p:nvSpPr>
        <p:spPr>
          <a:xfrm>
            <a:off x="751832" y="1014950"/>
            <a:ext cx="10515600" cy="461665"/>
          </a:xfrm>
        </p:spPr>
        <p:txBody>
          <a:bodyPr>
            <a:normAutofit lnSpcReduction="10000"/>
          </a:bodyPr>
          <a:lstStyle/>
          <a:p>
            <a:pPr marL="0" indent="0">
              <a:buNone/>
            </a:pPr>
            <a:r>
              <a:rPr lang="en-US" dirty="0"/>
              <a:t>Ross-Macdonald force of infection terms</a:t>
            </a:r>
          </a:p>
        </p:txBody>
      </p:sp>
      <p:cxnSp>
        <p:nvCxnSpPr>
          <p:cNvPr id="4" name="Connector: Curved 3">
            <a:extLst>
              <a:ext uri="{FF2B5EF4-FFF2-40B4-BE49-F238E27FC236}">
                <a16:creationId xmlns:a16="http://schemas.microsoft.com/office/drawing/2014/main" id="{C50C8358-81A2-A883-3AF9-51FB1DAA8AF0}"/>
              </a:ext>
            </a:extLst>
          </p:cNvPr>
          <p:cNvCxnSpPr>
            <a:cxnSpLocks/>
            <a:stCxn id="11" idx="0"/>
            <a:endCxn id="5" idx="0"/>
          </p:cNvCxnSpPr>
          <p:nvPr/>
        </p:nvCxnSpPr>
        <p:spPr>
          <a:xfrm rot="16200000" flipH="1" flipV="1">
            <a:off x="6161729" y="-1130065"/>
            <a:ext cx="9712" cy="8227061"/>
          </a:xfrm>
          <a:prstGeom prst="curvedConnector3">
            <a:avLst>
              <a:gd name="adj1" fmla="val -892945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24B140B-7737-975D-9984-E3096E3DDB30}"/>
                  </a:ext>
                </a:extLst>
              </p:cNvPr>
              <p:cNvSpPr/>
              <p:nvPr/>
            </p:nvSpPr>
            <p:spPr>
              <a:xfrm>
                <a:off x="1574752" y="2988322"/>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,1</m:t>
                          </m:r>
                        </m:sub>
                      </m:sSub>
                    </m:oMath>
                  </m:oMathPara>
                </a14:m>
                <a:endParaRPr lang="en-US" sz="2400" dirty="0">
                  <a:solidFill>
                    <a:schemeClr val="tx1"/>
                  </a:solidFill>
                </a:endParaRPr>
              </a:p>
            </p:txBody>
          </p:sp>
        </mc:Choice>
        <mc:Fallback xmlns="">
          <p:sp>
            <p:nvSpPr>
              <p:cNvPr id="5" name="Rectangle: Rounded Corners 4">
                <a:extLst>
                  <a:ext uri="{FF2B5EF4-FFF2-40B4-BE49-F238E27FC236}">
                    <a16:creationId xmlns:a16="http://schemas.microsoft.com/office/drawing/2014/main" id="{924B140B-7737-975D-9984-E3096E3DDB30}"/>
                  </a:ext>
                </a:extLst>
              </p:cNvPr>
              <p:cNvSpPr>
                <a:spLocks noRot="1" noChangeAspect="1" noMove="1" noResize="1" noEditPoints="1" noAdjustHandles="1" noChangeArrowheads="1" noChangeShapeType="1" noTextEdit="1"/>
              </p:cNvSpPr>
              <p:nvPr/>
            </p:nvSpPr>
            <p:spPr>
              <a:xfrm>
                <a:off x="1574752" y="2988322"/>
                <a:ext cx="956603" cy="1061164"/>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791EDC2-FE74-249F-B412-4773BFFE6F72}"/>
              </a:ext>
            </a:extLst>
          </p:cNvPr>
          <p:cNvCxnSpPr>
            <a:cxnSpLocks/>
          </p:cNvCxnSpPr>
          <p:nvPr/>
        </p:nvCxnSpPr>
        <p:spPr>
          <a:xfrm flipV="1">
            <a:off x="2472412" y="2696043"/>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155769-D9F8-F2EF-81D1-D5A728AB5186}"/>
              </a:ext>
            </a:extLst>
          </p:cNvPr>
          <p:cNvCxnSpPr>
            <a:cxnSpLocks/>
            <a:endCxn id="5" idx="1"/>
          </p:cNvCxnSpPr>
          <p:nvPr/>
        </p:nvCxnSpPr>
        <p:spPr>
          <a:xfrm>
            <a:off x="411497" y="3491928"/>
            <a:ext cx="1163255" cy="26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CBF374D-DCE2-D505-5299-FB2BF9019657}"/>
                  </a:ext>
                </a:extLst>
              </p:cNvPr>
              <p:cNvSpPr txBox="1"/>
              <p:nvPr/>
            </p:nvSpPr>
            <p:spPr>
              <a:xfrm>
                <a:off x="729063" y="3104651"/>
                <a:ext cx="4555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Λ</m:t>
                      </m:r>
                    </m:oMath>
                  </m:oMathPara>
                </a14:m>
                <a:endParaRPr lang="en-US" sz="2400" dirty="0"/>
              </a:p>
            </p:txBody>
          </p:sp>
        </mc:Choice>
        <mc:Fallback xmlns="">
          <p:sp>
            <p:nvSpPr>
              <p:cNvPr id="8" name="TextBox 7">
                <a:extLst>
                  <a:ext uri="{FF2B5EF4-FFF2-40B4-BE49-F238E27FC236}">
                    <a16:creationId xmlns:a16="http://schemas.microsoft.com/office/drawing/2014/main" id="{FCBF374D-DCE2-D505-5299-FB2BF9019657}"/>
                  </a:ext>
                </a:extLst>
              </p:cNvPr>
              <p:cNvSpPr txBox="1">
                <a:spLocks noRot="1" noChangeAspect="1" noMove="1" noResize="1" noEditPoints="1" noAdjustHandles="1" noChangeArrowheads="1" noChangeShapeType="1" noTextEdit="1"/>
              </p:cNvSpPr>
              <p:nvPr/>
            </p:nvSpPr>
            <p:spPr>
              <a:xfrm>
                <a:off x="729063" y="3104651"/>
                <a:ext cx="455573"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E1F5CA9A-9176-3FBE-309A-9A9247AD87BB}"/>
                  </a:ext>
                </a:extLst>
              </p:cNvPr>
              <p:cNvSpPr/>
              <p:nvPr/>
            </p:nvSpPr>
            <p:spPr>
              <a:xfrm>
                <a:off x="9154699" y="2978610"/>
                <a:ext cx="2250831" cy="103103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𝑁</m:t>
                          </m:r>
                        </m:sub>
                      </m:sSub>
                    </m:oMath>
                  </m:oMathPara>
                </a14:m>
                <a:endParaRPr lang="en-US" sz="2400" dirty="0">
                  <a:solidFill>
                    <a:schemeClr val="tx1"/>
                  </a:solidFill>
                </a:endParaRPr>
              </a:p>
            </p:txBody>
          </p:sp>
        </mc:Choice>
        <mc:Fallback xmlns="">
          <p:sp>
            <p:nvSpPr>
              <p:cNvPr id="11" name="Rectangle: Rounded Corners 10">
                <a:extLst>
                  <a:ext uri="{FF2B5EF4-FFF2-40B4-BE49-F238E27FC236}">
                    <a16:creationId xmlns:a16="http://schemas.microsoft.com/office/drawing/2014/main" id="{E1F5CA9A-9176-3FBE-309A-9A9247AD87BB}"/>
                  </a:ext>
                </a:extLst>
              </p:cNvPr>
              <p:cNvSpPr>
                <a:spLocks noRot="1" noChangeAspect="1" noMove="1" noResize="1" noEditPoints="1" noAdjustHandles="1" noChangeArrowheads="1" noChangeShapeType="1" noTextEdit="1"/>
              </p:cNvSpPr>
              <p:nvPr/>
            </p:nvSpPr>
            <p:spPr>
              <a:xfrm>
                <a:off x="9154699" y="2978610"/>
                <a:ext cx="2250831" cy="1031033"/>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E3A25FA-3074-8CCD-D062-BB225D5FCD37}"/>
                  </a:ext>
                </a:extLst>
              </p:cNvPr>
              <p:cNvSpPr txBox="1"/>
              <p:nvPr/>
            </p:nvSpPr>
            <p:spPr>
              <a:xfrm>
                <a:off x="2700945" y="30833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12" name="TextBox 11">
                <a:extLst>
                  <a:ext uri="{FF2B5EF4-FFF2-40B4-BE49-F238E27FC236}">
                    <a16:creationId xmlns:a16="http://schemas.microsoft.com/office/drawing/2014/main" id="{8E3A25FA-3074-8CCD-D062-BB225D5FCD37}"/>
                  </a:ext>
                </a:extLst>
              </p:cNvPr>
              <p:cNvSpPr txBox="1">
                <a:spLocks noRot="1" noChangeAspect="1" noMove="1" noResize="1" noEditPoints="1" noAdjustHandles="1" noChangeArrowheads="1" noChangeShapeType="1" noTextEdit="1"/>
              </p:cNvSpPr>
              <p:nvPr/>
            </p:nvSpPr>
            <p:spPr>
              <a:xfrm>
                <a:off x="2700945" y="3083395"/>
                <a:ext cx="615297" cy="461665"/>
              </a:xfrm>
              <a:prstGeom prst="rect">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89429C3-84F4-00E3-B615-2D9A6C0874E2}"/>
              </a:ext>
            </a:extLst>
          </p:cNvPr>
          <p:cNvCxnSpPr>
            <a:cxnSpLocks/>
            <a:stCxn id="5" idx="3"/>
            <a:endCxn id="14" idx="1"/>
          </p:cNvCxnSpPr>
          <p:nvPr/>
        </p:nvCxnSpPr>
        <p:spPr>
          <a:xfrm flipV="1">
            <a:off x="2531355" y="3513792"/>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507CA330-128A-C519-A392-C14F8EA3351F}"/>
                  </a:ext>
                </a:extLst>
              </p:cNvPr>
              <p:cNvSpPr/>
              <p:nvPr/>
            </p:nvSpPr>
            <p:spPr>
              <a:xfrm>
                <a:off x="3325725" y="2983210"/>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,2</m:t>
                          </m:r>
                        </m:sub>
                      </m:sSub>
                    </m:oMath>
                  </m:oMathPara>
                </a14:m>
                <a:endParaRPr lang="en-US" sz="2400" dirty="0">
                  <a:solidFill>
                    <a:schemeClr val="tx1"/>
                  </a:solidFill>
                </a:endParaRPr>
              </a:p>
            </p:txBody>
          </p:sp>
        </mc:Choice>
        <mc:Fallback xmlns="">
          <p:sp>
            <p:nvSpPr>
              <p:cNvPr id="14" name="Rectangle: Rounded Corners 13">
                <a:extLst>
                  <a:ext uri="{FF2B5EF4-FFF2-40B4-BE49-F238E27FC236}">
                    <a16:creationId xmlns:a16="http://schemas.microsoft.com/office/drawing/2014/main" id="{507CA330-128A-C519-A392-C14F8EA3351F}"/>
                  </a:ext>
                </a:extLst>
              </p:cNvPr>
              <p:cNvSpPr>
                <a:spLocks noRot="1" noChangeAspect="1" noMove="1" noResize="1" noEditPoints="1" noAdjustHandles="1" noChangeArrowheads="1" noChangeShapeType="1" noTextEdit="1"/>
              </p:cNvSpPr>
              <p:nvPr/>
            </p:nvSpPr>
            <p:spPr>
              <a:xfrm>
                <a:off x="3325725" y="2983210"/>
                <a:ext cx="956603" cy="1061164"/>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89ADEC-8F3D-989B-EFB2-F0201FCD2069}"/>
                  </a:ext>
                </a:extLst>
              </p:cNvPr>
              <p:cNvSpPr txBox="1"/>
              <p:nvPr/>
            </p:nvSpPr>
            <p:spPr>
              <a:xfrm>
                <a:off x="4464038" y="30833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15" name="TextBox 14">
                <a:extLst>
                  <a:ext uri="{FF2B5EF4-FFF2-40B4-BE49-F238E27FC236}">
                    <a16:creationId xmlns:a16="http://schemas.microsoft.com/office/drawing/2014/main" id="{B489ADEC-8F3D-989B-EFB2-F0201FCD2069}"/>
                  </a:ext>
                </a:extLst>
              </p:cNvPr>
              <p:cNvSpPr txBox="1">
                <a:spLocks noRot="1" noChangeAspect="1" noMove="1" noResize="1" noEditPoints="1" noAdjustHandles="1" noChangeArrowheads="1" noChangeShapeType="1" noTextEdit="1"/>
              </p:cNvSpPr>
              <p:nvPr/>
            </p:nvSpPr>
            <p:spPr>
              <a:xfrm>
                <a:off x="4464038" y="3083395"/>
                <a:ext cx="615297" cy="461665"/>
              </a:xfrm>
              <a:prstGeom prst="rect">
                <a:avLst/>
              </a:prstGeom>
              <a:blipFill>
                <a:blip r:embed="rId7"/>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FF86EAF1-6318-11D2-98BF-EE34D944E23B}"/>
              </a:ext>
            </a:extLst>
          </p:cNvPr>
          <p:cNvCxnSpPr>
            <a:cxnSpLocks/>
            <a:stCxn id="14" idx="3"/>
            <a:endCxn id="17" idx="1"/>
          </p:cNvCxnSpPr>
          <p:nvPr/>
        </p:nvCxnSpPr>
        <p:spPr>
          <a:xfrm>
            <a:off x="4282328" y="3513792"/>
            <a:ext cx="8064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B252A9D6-07E5-AF9D-946A-9A4D86316ADF}"/>
                  </a:ext>
                </a:extLst>
              </p:cNvPr>
              <p:cNvSpPr/>
              <p:nvPr/>
            </p:nvSpPr>
            <p:spPr>
              <a:xfrm>
                <a:off x="5088818" y="2983210"/>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,3</m:t>
                          </m:r>
                        </m:sub>
                      </m:sSub>
                    </m:oMath>
                  </m:oMathPara>
                </a14:m>
                <a:endParaRPr lang="en-US" sz="2400" dirty="0">
                  <a:solidFill>
                    <a:schemeClr val="tx1"/>
                  </a:solidFill>
                </a:endParaRPr>
              </a:p>
            </p:txBody>
          </p:sp>
        </mc:Choice>
        <mc:Fallback xmlns="">
          <p:sp>
            <p:nvSpPr>
              <p:cNvPr id="17" name="Rectangle: Rounded Corners 16">
                <a:extLst>
                  <a:ext uri="{FF2B5EF4-FFF2-40B4-BE49-F238E27FC236}">
                    <a16:creationId xmlns:a16="http://schemas.microsoft.com/office/drawing/2014/main" id="{B252A9D6-07E5-AF9D-946A-9A4D86316ADF}"/>
                  </a:ext>
                </a:extLst>
              </p:cNvPr>
              <p:cNvSpPr>
                <a:spLocks noRot="1" noChangeAspect="1" noMove="1" noResize="1" noEditPoints="1" noAdjustHandles="1" noChangeArrowheads="1" noChangeShapeType="1" noTextEdit="1"/>
              </p:cNvSpPr>
              <p:nvPr/>
            </p:nvSpPr>
            <p:spPr>
              <a:xfrm>
                <a:off x="5088818" y="2983210"/>
                <a:ext cx="956603" cy="1061164"/>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0DB78739-3964-4AB3-6E1B-BDBBAD35C824}"/>
              </a:ext>
            </a:extLst>
          </p:cNvPr>
          <p:cNvCxnSpPr>
            <a:cxnSpLocks/>
            <a:stCxn id="17" idx="3"/>
            <a:endCxn id="19" idx="1"/>
          </p:cNvCxnSpPr>
          <p:nvPr/>
        </p:nvCxnSpPr>
        <p:spPr>
          <a:xfrm>
            <a:off x="6045421" y="3513792"/>
            <a:ext cx="82939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Rounded Corners 18">
                <a:extLst>
                  <a:ext uri="{FF2B5EF4-FFF2-40B4-BE49-F238E27FC236}">
                    <a16:creationId xmlns:a16="http://schemas.microsoft.com/office/drawing/2014/main" id="{174EE79C-A55A-FF43-F5D3-A3652EC29CCB}"/>
                  </a:ext>
                </a:extLst>
              </p:cNvPr>
              <p:cNvSpPr/>
              <p:nvPr/>
            </p:nvSpPr>
            <p:spPr>
              <a:xfrm>
                <a:off x="6874817" y="2983210"/>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𝑘</m:t>
                          </m:r>
                        </m:sub>
                      </m:sSub>
                    </m:oMath>
                  </m:oMathPara>
                </a14:m>
                <a:endParaRPr lang="en-US" sz="2400" dirty="0">
                  <a:solidFill>
                    <a:schemeClr val="tx1"/>
                  </a:solidFill>
                </a:endParaRPr>
              </a:p>
            </p:txBody>
          </p:sp>
        </mc:Choice>
        <mc:Fallback xmlns="">
          <p:sp>
            <p:nvSpPr>
              <p:cNvPr id="19" name="Rectangle: Rounded Corners 18">
                <a:extLst>
                  <a:ext uri="{FF2B5EF4-FFF2-40B4-BE49-F238E27FC236}">
                    <a16:creationId xmlns:a16="http://schemas.microsoft.com/office/drawing/2014/main" id="{174EE79C-A55A-FF43-F5D3-A3652EC29CCB}"/>
                  </a:ext>
                </a:extLst>
              </p:cNvPr>
              <p:cNvSpPr>
                <a:spLocks noRot="1" noChangeAspect="1" noMove="1" noResize="1" noEditPoints="1" noAdjustHandles="1" noChangeArrowheads="1" noChangeShapeType="1" noTextEdit="1"/>
              </p:cNvSpPr>
              <p:nvPr/>
            </p:nvSpPr>
            <p:spPr>
              <a:xfrm>
                <a:off x="6874817" y="2983210"/>
                <a:ext cx="956603" cy="1061164"/>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1E2305EF-7F2B-DBFE-7554-B7619F95BBF1}"/>
              </a:ext>
            </a:extLst>
          </p:cNvPr>
          <p:cNvCxnSpPr>
            <a:cxnSpLocks/>
            <a:stCxn id="19" idx="3"/>
            <a:endCxn id="11" idx="1"/>
          </p:cNvCxnSpPr>
          <p:nvPr/>
        </p:nvCxnSpPr>
        <p:spPr>
          <a:xfrm flipV="1">
            <a:off x="7831420" y="3494127"/>
            <a:ext cx="1323279" cy="1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EF627D-FABB-67FC-D284-4B12101B784F}"/>
                  </a:ext>
                </a:extLst>
              </p:cNvPr>
              <p:cNvSpPr txBox="1"/>
              <p:nvPr/>
            </p:nvSpPr>
            <p:spPr>
              <a:xfrm>
                <a:off x="8185411" y="3104652"/>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21" name="TextBox 20">
                <a:extLst>
                  <a:ext uri="{FF2B5EF4-FFF2-40B4-BE49-F238E27FC236}">
                    <a16:creationId xmlns:a16="http://schemas.microsoft.com/office/drawing/2014/main" id="{A6EF627D-FABB-67FC-D284-4B12101B784F}"/>
                  </a:ext>
                </a:extLst>
              </p:cNvPr>
              <p:cNvSpPr txBox="1">
                <a:spLocks noRot="1" noChangeAspect="1" noMove="1" noResize="1" noEditPoints="1" noAdjustHandles="1" noChangeArrowheads="1" noChangeShapeType="1" noTextEdit="1"/>
              </p:cNvSpPr>
              <p:nvPr/>
            </p:nvSpPr>
            <p:spPr>
              <a:xfrm>
                <a:off x="8185411" y="3104652"/>
                <a:ext cx="615297" cy="461665"/>
              </a:xfrm>
              <a:prstGeom prst="rect">
                <a:avLst/>
              </a:prstGeom>
              <a:blipFill>
                <a:blip r:embed="rId10"/>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3EBA12B-2823-87B5-DD43-48DF52452D25}"/>
              </a:ext>
            </a:extLst>
          </p:cNvPr>
          <p:cNvCxnSpPr>
            <a:cxnSpLocks/>
          </p:cNvCxnSpPr>
          <p:nvPr/>
        </p:nvCxnSpPr>
        <p:spPr>
          <a:xfrm flipV="1">
            <a:off x="4194343" y="2649297"/>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519EFF6-F2FF-F8FC-DA1E-3BCB3B484339}"/>
              </a:ext>
            </a:extLst>
          </p:cNvPr>
          <p:cNvCxnSpPr>
            <a:cxnSpLocks/>
          </p:cNvCxnSpPr>
          <p:nvPr/>
        </p:nvCxnSpPr>
        <p:spPr>
          <a:xfrm flipV="1">
            <a:off x="6009632"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E92A0D-69AC-662F-1FF9-A40CD976552D}"/>
              </a:ext>
            </a:extLst>
          </p:cNvPr>
          <p:cNvCxnSpPr>
            <a:cxnSpLocks/>
          </p:cNvCxnSpPr>
          <p:nvPr/>
        </p:nvCxnSpPr>
        <p:spPr>
          <a:xfrm flipV="1">
            <a:off x="7805631"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15112C2-5CA5-4B06-D406-9AD26EABB0E4}"/>
              </a:ext>
            </a:extLst>
          </p:cNvPr>
          <p:cNvCxnSpPr>
            <a:cxnSpLocks/>
          </p:cNvCxnSpPr>
          <p:nvPr/>
        </p:nvCxnSpPr>
        <p:spPr>
          <a:xfrm flipV="1">
            <a:off x="11309249" y="2693487"/>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Curved 72">
            <a:extLst>
              <a:ext uri="{FF2B5EF4-FFF2-40B4-BE49-F238E27FC236}">
                <a16:creationId xmlns:a16="http://schemas.microsoft.com/office/drawing/2014/main" id="{02B577DA-A9FF-C260-F7F9-F7B4BFDE66F6}"/>
              </a:ext>
            </a:extLst>
          </p:cNvPr>
          <p:cNvCxnSpPr>
            <a:cxnSpLocks/>
            <a:stCxn id="80" idx="2"/>
            <a:endCxn id="74" idx="2"/>
          </p:cNvCxnSpPr>
          <p:nvPr/>
        </p:nvCxnSpPr>
        <p:spPr>
          <a:xfrm rot="5400000">
            <a:off x="6441540" y="1688136"/>
            <a:ext cx="39843" cy="8227061"/>
          </a:xfrm>
          <a:prstGeom prst="curvedConnector3">
            <a:avLst>
              <a:gd name="adj1" fmla="val 169375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Rectangle: Rounded Corners 73">
                <a:extLst>
                  <a:ext uri="{FF2B5EF4-FFF2-40B4-BE49-F238E27FC236}">
                    <a16:creationId xmlns:a16="http://schemas.microsoft.com/office/drawing/2014/main" id="{F3210011-E260-EF13-2167-609032AE70C0}"/>
                  </a:ext>
                </a:extLst>
              </p:cNvPr>
              <p:cNvSpPr/>
              <p:nvPr/>
            </p:nvSpPr>
            <p:spPr>
              <a:xfrm>
                <a:off x="1869628" y="4760424"/>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,1</m:t>
                          </m:r>
                        </m:sub>
                      </m:sSub>
                    </m:oMath>
                  </m:oMathPara>
                </a14:m>
                <a:endParaRPr lang="en-US" sz="2400" dirty="0">
                  <a:solidFill>
                    <a:schemeClr val="tx1"/>
                  </a:solidFill>
                </a:endParaRPr>
              </a:p>
            </p:txBody>
          </p:sp>
        </mc:Choice>
        <mc:Fallback xmlns="">
          <p:sp>
            <p:nvSpPr>
              <p:cNvPr id="74" name="Rectangle: Rounded Corners 73">
                <a:extLst>
                  <a:ext uri="{FF2B5EF4-FFF2-40B4-BE49-F238E27FC236}">
                    <a16:creationId xmlns:a16="http://schemas.microsoft.com/office/drawing/2014/main" id="{F3210011-E260-EF13-2167-609032AE70C0}"/>
                  </a:ext>
                </a:extLst>
              </p:cNvPr>
              <p:cNvSpPr>
                <a:spLocks noRot="1" noChangeAspect="1" noMove="1" noResize="1" noEditPoints="1" noAdjustHandles="1" noChangeArrowheads="1" noChangeShapeType="1" noTextEdit="1"/>
              </p:cNvSpPr>
              <p:nvPr/>
            </p:nvSpPr>
            <p:spPr>
              <a:xfrm>
                <a:off x="1869628" y="4760424"/>
                <a:ext cx="956603" cy="1061164"/>
              </a:xfrm>
              <a:prstGeom prst="roundRect">
                <a:avLst/>
              </a:prstGeom>
              <a:blipFill>
                <a:blip r:embed="rId11"/>
                <a:stretch>
                  <a:fillRect/>
                </a:stretch>
              </a:blipFill>
              <a:ln w="38100">
                <a:solidFill>
                  <a:srgbClr val="FF0000"/>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7ACD57AE-F672-7B5E-52EC-9955794BCCE5}"/>
              </a:ext>
            </a:extLst>
          </p:cNvPr>
          <p:cNvCxnSpPr>
            <a:cxnSpLocks/>
          </p:cNvCxnSpPr>
          <p:nvPr/>
        </p:nvCxnSpPr>
        <p:spPr>
          <a:xfrm flipV="1">
            <a:off x="2767288" y="4468145"/>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Rectangle: Rounded Corners 79">
                <a:extLst>
                  <a:ext uri="{FF2B5EF4-FFF2-40B4-BE49-F238E27FC236}">
                    <a16:creationId xmlns:a16="http://schemas.microsoft.com/office/drawing/2014/main" id="{DBBB8641-D1C0-F5B2-C55A-108F6463138B}"/>
                  </a:ext>
                </a:extLst>
              </p:cNvPr>
              <p:cNvSpPr/>
              <p:nvPr/>
            </p:nvSpPr>
            <p:spPr>
              <a:xfrm>
                <a:off x="9449575" y="4750712"/>
                <a:ext cx="2250831" cy="103103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𝑁</m:t>
                          </m:r>
                        </m:sub>
                      </m:sSub>
                    </m:oMath>
                  </m:oMathPara>
                </a14:m>
                <a:endParaRPr lang="en-US" sz="2400" dirty="0">
                  <a:solidFill>
                    <a:schemeClr val="tx1"/>
                  </a:solidFill>
                </a:endParaRPr>
              </a:p>
            </p:txBody>
          </p:sp>
        </mc:Choice>
        <mc:Fallback xmlns="">
          <p:sp>
            <p:nvSpPr>
              <p:cNvPr id="80" name="Rectangle: Rounded Corners 79">
                <a:extLst>
                  <a:ext uri="{FF2B5EF4-FFF2-40B4-BE49-F238E27FC236}">
                    <a16:creationId xmlns:a16="http://schemas.microsoft.com/office/drawing/2014/main" id="{DBBB8641-D1C0-F5B2-C55A-108F6463138B}"/>
                  </a:ext>
                </a:extLst>
              </p:cNvPr>
              <p:cNvSpPr>
                <a:spLocks noRot="1" noChangeAspect="1" noMove="1" noResize="1" noEditPoints="1" noAdjustHandles="1" noChangeArrowheads="1" noChangeShapeType="1" noTextEdit="1"/>
              </p:cNvSpPr>
              <p:nvPr/>
            </p:nvSpPr>
            <p:spPr>
              <a:xfrm>
                <a:off x="9449575" y="4750712"/>
                <a:ext cx="2250831" cy="1031033"/>
              </a:xfrm>
              <a:prstGeom prst="roundRect">
                <a:avLst/>
              </a:prstGeom>
              <a:blipFill>
                <a:blip r:embed="rId12"/>
                <a:stretch>
                  <a:fillRect/>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965DF-0E23-424D-13C0-47786FBB83B2}"/>
                  </a:ext>
                </a:extLst>
              </p:cNvPr>
              <p:cNvSpPr txBox="1"/>
              <p:nvPr/>
            </p:nvSpPr>
            <p:spPr>
              <a:xfrm>
                <a:off x="2995821" y="4855497"/>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81" name="TextBox 80">
                <a:extLst>
                  <a:ext uri="{FF2B5EF4-FFF2-40B4-BE49-F238E27FC236}">
                    <a16:creationId xmlns:a16="http://schemas.microsoft.com/office/drawing/2014/main" id="{B0A965DF-0E23-424D-13C0-47786FBB83B2}"/>
                  </a:ext>
                </a:extLst>
              </p:cNvPr>
              <p:cNvSpPr txBox="1">
                <a:spLocks noRot="1" noChangeAspect="1" noMove="1" noResize="1" noEditPoints="1" noAdjustHandles="1" noChangeArrowheads="1" noChangeShapeType="1" noTextEdit="1"/>
              </p:cNvSpPr>
              <p:nvPr/>
            </p:nvSpPr>
            <p:spPr>
              <a:xfrm>
                <a:off x="2995821" y="4855497"/>
                <a:ext cx="615297" cy="461665"/>
              </a:xfrm>
              <a:prstGeom prst="rect">
                <a:avLst/>
              </a:prstGeom>
              <a:blipFill>
                <a:blip r:embed="rId13"/>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2A13BB31-82CD-D7CD-D1D4-070B1C2A3519}"/>
              </a:ext>
            </a:extLst>
          </p:cNvPr>
          <p:cNvCxnSpPr>
            <a:cxnSpLocks/>
            <a:stCxn id="74" idx="3"/>
            <a:endCxn id="83" idx="1"/>
          </p:cNvCxnSpPr>
          <p:nvPr/>
        </p:nvCxnSpPr>
        <p:spPr>
          <a:xfrm flipV="1">
            <a:off x="2826231" y="5285894"/>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Rectangle: Rounded Corners 82">
                <a:extLst>
                  <a:ext uri="{FF2B5EF4-FFF2-40B4-BE49-F238E27FC236}">
                    <a16:creationId xmlns:a16="http://schemas.microsoft.com/office/drawing/2014/main" id="{69A51693-765C-4404-79F4-EF3996785242}"/>
                  </a:ext>
                </a:extLst>
              </p:cNvPr>
              <p:cNvSpPr/>
              <p:nvPr/>
            </p:nvSpPr>
            <p:spPr>
              <a:xfrm>
                <a:off x="3620601" y="4755312"/>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,2</m:t>
                          </m:r>
                        </m:sub>
                      </m:sSub>
                    </m:oMath>
                  </m:oMathPara>
                </a14:m>
                <a:endParaRPr lang="en-US" sz="2400" dirty="0">
                  <a:solidFill>
                    <a:schemeClr val="tx1"/>
                  </a:solidFill>
                </a:endParaRPr>
              </a:p>
            </p:txBody>
          </p:sp>
        </mc:Choice>
        <mc:Fallback xmlns="">
          <p:sp>
            <p:nvSpPr>
              <p:cNvPr id="83" name="Rectangle: Rounded Corners 82">
                <a:extLst>
                  <a:ext uri="{FF2B5EF4-FFF2-40B4-BE49-F238E27FC236}">
                    <a16:creationId xmlns:a16="http://schemas.microsoft.com/office/drawing/2014/main" id="{69A51693-765C-4404-79F4-EF3996785242}"/>
                  </a:ext>
                </a:extLst>
              </p:cNvPr>
              <p:cNvSpPr>
                <a:spLocks noRot="1" noChangeAspect="1" noMove="1" noResize="1" noEditPoints="1" noAdjustHandles="1" noChangeArrowheads="1" noChangeShapeType="1" noTextEdit="1"/>
              </p:cNvSpPr>
              <p:nvPr/>
            </p:nvSpPr>
            <p:spPr>
              <a:xfrm>
                <a:off x="3620601" y="4755312"/>
                <a:ext cx="956603" cy="1061164"/>
              </a:xfrm>
              <a:prstGeom prst="roundRect">
                <a:avLst/>
              </a:prstGeom>
              <a:blipFill>
                <a:blip r:embed="rId14"/>
                <a:stretch>
                  <a:fillRect/>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BEAEBD2-2605-EE86-4EBC-4982455BFCF5}"/>
                  </a:ext>
                </a:extLst>
              </p:cNvPr>
              <p:cNvSpPr txBox="1"/>
              <p:nvPr/>
            </p:nvSpPr>
            <p:spPr>
              <a:xfrm>
                <a:off x="4758914" y="4855497"/>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84" name="TextBox 83">
                <a:extLst>
                  <a:ext uri="{FF2B5EF4-FFF2-40B4-BE49-F238E27FC236}">
                    <a16:creationId xmlns:a16="http://schemas.microsoft.com/office/drawing/2014/main" id="{BBEAEBD2-2605-EE86-4EBC-4982455BFCF5}"/>
                  </a:ext>
                </a:extLst>
              </p:cNvPr>
              <p:cNvSpPr txBox="1">
                <a:spLocks noRot="1" noChangeAspect="1" noMove="1" noResize="1" noEditPoints="1" noAdjustHandles="1" noChangeArrowheads="1" noChangeShapeType="1" noTextEdit="1"/>
              </p:cNvSpPr>
              <p:nvPr/>
            </p:nvSpPr>
            <p:spPr>
              <a:xfrm>
                <a:off x="4758914" y="4855497"/>
                <a:ext cx="615297" cy="461665"/>
              </a:xfrm>
              <a:prstGeom prst="rect">
                <a:avLst/>
              </a:prstGeom>
              <a:blipFill>
                <a:blip r:embed="rId1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DCDB8DA7-A980-E712-FD6E-3BAEECC9C713}"/>
              </a:ext>
            </a:extLst>
          </p:cNvPr>
          <p:cNvCxnSpPr>
            <a:cxnSpLocks/>
            <a:stCxn id="83" idx="3"/>
            <a:endCxn id="86" idx="1"/>
          </p:cNvCxnSpPr>
          <p:nvPr/>
        </p:nvCxnSpPr>
        <p:spPr>
          <a:xfrm>
            <a:off x="4577204" y="5285894"/>
            <a:ext cx="8064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Rounded Corners 85">
                <a:extLst>
                  <a:ext uri="{FF2B5EF4-FFF2-40B4-BE49-F238E27FC236}">
                    <a16:creationId xmlns:a16="http://schemas.microsoft.com/office/drawing/2014/main" id="{ADC8A5AE-0211-E034-E37B-7984EC0C1F93}"/>
                  </a:ext>
                </a:extLst>
              </p:cNvPr>
              <p:cNvSpPr/>
              <p:nvPr/>
            </p:nvSpPr>
            <p:spPr>
              <a:xfrm>
                <a:off x="5383694" y="4755312"/>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,3</m:t>
                          </m:r>
                        </m:sub>
                      </m:sSub>
                    </m:oMath>
                  </m:oMathPara>
                </a14:m>
                <a:endParaRPr lang="en-US" sz="2400" dirty="0">
                  <a:solidFill>
                    <a:schemeClr val="tx1"/>
                  </a:solidFill>
                </a:endParaRPr>
              </a:p>
            </p:txBody>
          </p:sp>
        </mc:Choice>
        <mc:Fallback xmlns="">
          <p:sp>
            <p:nvSpPr>
              <p:cNvPr id="86" name="Rectangle: Rounded Corners 85">
                <a:extLst>
                  <a:ext uri="{FF2B5EF4-FFF2-40B4-BE49-F238E27FC236}">
                    <a16:creationId xmlns:a16="http://schemas.microsoft.com/office/drawing/2014/main" id="{ADC8A5AE-0211-E034-E37B-7984EC0C1F93}"/>
                  </a:ext>
                </a:extLst>
              </p:cNvPr>
              <p:cNvSpPr>
                <a:spLocks noRot="1" noChangeAspect="1" noMove="1" noResize="1" noEditPoints="1" noAdjustHandles="1" noChangeArrowheads="1" noChangeShapeType="1" noTextEdit="1"/>
              </p:cNvSpPr>
              <p:nvPr/>
            </p:nvSpPr>
            <p:spPr>
              <a:xfrm>
                <a:off x="5383694" y="4755312"/>
                <a:ext cx="956603" cy="1061164"/>
              </a:xfrm>
              <a:prstGeom prst="roundRect">
                <a:avLst/>
              </a:prstGeom>
              <a:blipFill>
                <a:blip r:embed="rId16"/>
                <a:stretch>
                  <a:fillRect/>
                </a:stretch>
              </a:blipFill>
              <a:ln w="38100">
                <a:solidFill>
                  <a:srgbClr val="FF0000"/>
                </a:solid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469D7CE5-A091-0CF6-87B8-88AA8AD6E505}"/>
              </a:ext>
            </a:extLst>
          </p:cNvPr>
          <p:cNvCxnSpPr>
            <a:cxnSpLocks/>
            <a:stCxn id="86" idx="3"/>
            <a:endCxn id="88" idx="1"/>
          </p:cNvCxnSpPr>
          <p:nvPr/>
        </p:nvCxnSpPr>
        <p:spPr>
          <a:xfrm>
            <a:off x="6340297" y="5285894"/>
            <a:ext cx="82939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Rounded Corners 87">
                <a:extLst>
                  <a:ext uri="{FF2B5EF4-FFF2-40B4-BE49-F238E27FC236}">
                    <a16:creationId xmlns:a16="http://schemas.microsoft.com/office/drawing/2014/main" id="{E6991BB1-7349-5EB4-0E2A-FAE7949B5581}"/>
                  </a:ext>
                </a:extLst>
              </p:cNvPr>
              <p:cNvSpPr/>
              <p:nvPr/>
            </p:nvSpPr>
            <p:spPr>
              <a:xfrm>
                <a:off x="7169693" y="4755312"/>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𝑘</m:t>
                          </m:r>
                        </m:sub>
                      </m:sSub>
                    </m:oMath>
                  </m:oMathPara>
                </a14:m>
                <a:endParaRPr lang="en-US" sz="2400" dirty="0">
                  <a:solidFill>
                    <a:schemeClr val="tx1"/>
                  </a:solidFill>
                </a:endParaRPr>
              </a:p>
            </p:txBody>
          </p:sp>
        </mc:Choice>
        <mc:Fallback xmlns="">
          <p:sp>
            <p:nvSpPr>
              <p:cNvPr id="88" name="Rectangle: Rounded Corners 87">
                <a:extLst>
                  <a:ext uri="{FF2B5EF4-FFF2-40B4-BE49-F238E27FC236}">
                    <a16:creationId xmlns:a16="http://schemas.microsoft.com/office/drawing/2014/main" id="{E6991BB1-7349-5EB4-0E2A-FAE7949B5581}"/>
                  </a:ext>
                </a:extLst>
              </p:cNvPr>
              <p:cNvSpPr>
                <a:spLocks noRot="1" noChangeAspect="1" noMove="1" noResize="1" noEditPoints="1" noAdjustHandles="1" noChangeArrowheads="1" noChangeShapeType="1" noTextEdit="1"/>
              </p:cNvSpPr>
              <p:nvPr/>
            </p:nvSpPr>
            <p:spPr>
              <a:xfrm>
                <a:off x="7169693" y="4755312"/>
                <a:ext cx="956603" cy="1061164"/>
              </a:xfrm>
              <a:prstGeom prst="roundRect">
                <a:avLst/>
              </a:prstGeom>
              <a:blipFill>
                <a:blip r:embed="rId17"/>
                <a:stretch>
                  <a:fillRect/>
                </a:stretch>
              </a:blipFill>
              <a:ln w="38100">
                <a:solidFill>
                  <a:srgbClr val="FF0000"/>
                </a:solidFill>
              </a:ln>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B6DE37A7-1377-4E89-C159-C91B04518F8E}"/>
              </a:ext>
            </a:extLst>
          </p:cNvPr>
          <p:cNvCxnSpPr>
            <a:cxnSpLocks/>
            <a:stCxn id="88" idx="3"/>
            <a:endCxn id="80" idx="1"/>
          </p:cNvCxnSpPr>
          <p:nvPr/>
        </p:nvCxnSpPr>
        <p:spPr>
          <a:xfrm flipV="1">
            <a:off x="8126296" y="5266229"/>
            <a:ext cx="1323279" cy="1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DB83113-BC43-4E1B-8EC9-DCC36B7C7FC0}"/>
                  </a:ext>
                </a:extLst>
              </p:cNvPr>
              <p:cNvSpPr txBox="1"/>
              <p:nvPr/>
            </p:nvSpPr>
            <p:spPr>
              <a:xfrm>
                <a:off x="8480287" y="4876754"/>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90" name="TextBox 89">
                <a:extLst>
                  <a:ext uri="{FF2B5EF4-FFF2-40B4-BE49-F238E27FC236}">
                    <a16:creationId xmlns:a16="http://schemas.microsoft.com/office/drawing/2014/main" id="{7DB83113-BC43-4E1B-8EC9-DCC36B7C7FC0}"/>
                  </a:ext>
                </a:extLst>
              </p:cNvPr>
              <p:cNvSpPr txBox="1">
                <a:spLocks noRot="1" noChangeAspect="1" noMove="1" noResize="1" noEditPoints="1" noAdjustHandles="1" noChangeArrowheads="1" noChangeShapeType="1" noTextEdit="1"/>
              </p:cNvSpPr>
              <p:nvPr/>
            </p:nvSpPr>
            <p:spPr>
              <a:xfrm>
                <a:off x="8480287" y="4876754"/>
                <a:ext cx="615297" cy="461665"/>
              </a:xfrm>
              <a:prstGeom prst="rect">
                <a:avLst/>
              </a:prstGeom>
              <a:blipFill>
                <a:blip r:embed="rId18"/>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40A1AFF0-DF51-ED2F-6202-04622396C0DA}"/>
              </a:ext>
            </a:extLst>
          </p:cNvPr>
          <p:cNvCxnSpPr>
            <a:cxnSpLocks/>
          </p:cNvCxnSpPr>
          <p:nvPr/>
        </p:nvCxnSpPr>
        <p:spPr>
          <a:xfrm flipV="1">
            <a:off x="4489219" y="4421399"/>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BCC8385-2E0E-D529-03A3-A04BE63AC29F}"/>
              </a:ext>
            </a:extLst>
          </p:cNvPr>
          <p:cNvCxnSpPr>
            <a:cxnSpLocks/>
          </p:cNvCxnSpPr>
          <p:nvPr/>
        </p:nvCxnSpPr>
        <p:spPr>
          <a:xfrm flipV="1">
            <a:off x="6304508" y="4430793"/>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3986BED-5CF6-53EE-76E5-A6173CF13143}"/>
              </a:ext>
            </a:extLst>
          </p:cNvPr>
          <p:cNvCxnSpPr>
            <a:cxnSpLocks/>
          </p:cNvCxnSpPr>
          <p:nvPr/>
        </p:nvCxnSpPr>
        <p:spPr>
          <a:xfrm flipV="1">
            <a:off x="8100507" y="4430793"/>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67BD16B-E1FA-4218-A045-76C9C227DE2F}"/>
              </a:ext>
            </a:extLst>
          </p:cNvPr>
          <p:cNvCxnSpPr>
            <a:cxnSpLocks/>
          </p:cNvCxnSpPr>
          <p:nvPr/>
        </p:nvCxnSpPr>
        <p:spPr>
          <a:xfrm flipV="1">
            <a:off x="11604125" y="4513666"/>
            <a:ext cx="587875" cy="316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303DFD7-087E-8A4F-E0B1-E8A78F6A875E}"/>
              </a:ext>
            </a:extLst>
          </p:cNvPr>
          <p:cNvCxnSpPr>
            <a:cxnSpLocks/>
            <a:stCxn id="5" idx="2"/>
            <a:endCxn id="74" idx="0"/>
          </p:cNvCxnSpPr>
          <p:nvPr/>
        </p:nvCxnSpPr>
        <p:spPr>
          <a:xfrm>
            <a:off x="2053054" y="4049486"/>
            <a:ext cx="294876" cy="710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0869E07-5C47-8B8E-004D-F6C21DE9A81B}"/>
              </a:ext>
            </a:extLst>
          </p:cNvPr>
          <p:cNvCxnSpPr>
            <a:cxnSpLocks/>
            <a:stCxn id="14" idx="2"/>
            <a:endCxn id="83" idx="0"/>
          </p:cNvCxnSpPr>
          <p:nvPr/>
        </p:nvCxnSpPr>
        <p:spPr>
          <a:xfrm>
            <a:off x="3804027" y="4044374"/>
            <a:ext cx="294876" cy="710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81642CB-1BD9-3BFB-05CC-15694D51F06B}"/>
              </a:ext>
            </a:extLst>
          </p:cNvPr>
          <p:cNvCxnSpPr>
            <a:cxnSpLocks/>
            <a:stCxn id="17" idx="2"/>
            <a:endCxn id="86" idx="0"/>
          </p:cNvCxnSpPr>
          <p:nvPr/>
        </p:nvCxnSpPr>
        <p:spPr>
          <a:xfrm>
            <a:off x="5567120" y="4044374"/>
            <a:ext cx="294876" cy="710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BAE12BE-59DF-57F7-BD0F-EC724450513B}"/>
              </a:ext>
            </a:extLst>
          </p:cNvPr>
          <p:cNvCxnSpPr>
            <a:cxnSpLocks/>
            <a:stCxn id="19" idx="2"/>
            <a:endCxn id="88" idx="0"/>
          </p:cNvCxnSpPr>
          <p:nvPr/>
        </p:nvCxnSpPr>
        <p:spPr>
          <a:xfrm>
            <a:off x="7353119" y="4044374"/>
            <a:ext cx="294876" cy="710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421892-41F8-6EAA-8672-FCF445222AB9}"/>
              </a:ext>
            </a:extLst>
          </p:cNvPr>
          <p:cNvCxnSpPr>
            <a:cxnSpLocks/>
          </p:cNvCxnSpPr>
          <p:nvPr/>
        </p:nvCxnSpPr>
        <p:spPr>
          <a:xfrm>
            <a:off x="9283847" y="4151045"/>
            <a:ext cx="223938" cy="65502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453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C87B-7A17-8864-216F-A558BB4B26DD}"/>
              </a:ext>
            </a:extLst>
          </p:cNvPr>
          <p:cNvSpPr>
            <a:spLocks noGrp="1"/>
          </p:cNvSpPr>
          <p:nvPr>
            <p:ph type="title"/>
          </p:nvPr>
        </p:nvSpPr>
        <p:spPr/>
        <p:txBody>
          <a:bodyPr/>
          <a:lstStyle/>
          <a:p>
            <a:r>
              <a:rPr lang="en-US" dirty="0"/>
              <a:t>Mosquito-host contact &amp; transmission</a:t>
            </a:r>
          </a:p>
        </p:txBody>
      </p:sp>
      <p:pic>
        <p:nvPicPr>
          <p:cNvPr id="9" name="Picture 8">
            <a:extLst>
              <a:ext uri="{FF2B5EF4-FFF2-40B4-BE49-F238E27FC236}">
                <a16:creationId xmlns:a16="http://schemas.microsoft.com/office/drawing/2014/main" id="{E93B4B4A-31BC-CFAA-3436-7E39E985BA53}"/>
              </a:ext>
            </a:extLst>
          </p:cNvPr>
          <p:cNvPicPr>
            <a:picLocks noChangeAspect="1"/>
          </p:cNvPicPr>
          <p:nvPr/>
        </p:nvPicPr>
        <p:blipFill>
          <a:blip r:embed="rId2"/>
          <a:stretch>
            <a:fillRect/>
          </a:stretch>
        </p:blipFill>
        <p:spPr>
          <a:xfrm>
            <a:off x="203477" y="1258547"/>
            <a:ext cx="11785045" cy="4340906"/>
          </a:xfrm>
          <a:prstGeom prst="rect">
            <a:avLst/>
          </a:prstGeom>
        </p:spPr>
      </p:pic>
    </p:spTree>
    <p:extLst>
      <p:ext uri="{BB962C8B-B14F-4D97-AF65-F5344CB8AC3E}">
        <p14:creationId xmlns:p14="http://schemas.microsoft.com/office/powerpoint/2010/main" val="3359960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C87B-7A17-8864-216F-A558BB4B26DD}"/>
              </a:ext>
            </a:extLst>
          </p:cNvPr>
          <p:cNvSpPr>
            <a:spLocks noGrp="1"/>
          </p:cNvSpPr>
          <p:nvPr>
            <p:ph type="title"/>
          </p:nvPr>
        </p:nvSpPr>
        <p:spPr/>
        <p:txBody>
          <a:bodyPr/>
          <a:lstStyle/>
          <a:p>
            <a:r>
              <a:rPr lang="en-US" dirty="0"/>
              <a:t>Forces of infection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A6F27E-BF71-4703-D284-2BF2A6F4F77F}"/>
                  </a:ext>
                </a:extLst>
              </p:cNvPr>
              <p:cNvSpPr>
                <a:spLocks noGrp="1"/>
              </p:cNvSpPr>
              <p:nvPr>
                <p:ph idx="1"/>
              </p:nvPr>
            </p:nvSpPr>
            <p:spPr>
              <a:xfrm>
                <a:off x="838200" y="1009625"/>
                <a:ext cx="10515600" cy="4534832"/>
              </a:xfrm>
            </p:spPr>
            <p:txBody>
              <a:bodyPr>
                <a:normAutofit/>
              </a:bodyPr>
              <a:lstStyle/>
              <a:p>
                <a:pPr marL="0" indent="0">
                  <a:buNone/>
                </a:pPr>
                <a:r>
                  <a:rPr lang="en-US" dirty="0"/>
                  <a:t>Following the Ross-Macdonald formulation: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𝐻</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𝑀𝐻</m:t>
                                  </m:r>
                                  <m:r>
                                    <a:rPr lang="en-US" b="0" i="1" smtClean="0">
                                      <a:latin typeface="Cambria Math" panose="02040503050406030204" pitchFamily="18" charset="0"/>
                                    </a:rPr>
                                    <m:t>,</m:t>
                                  </m:r>
                                  <m:r>
                                    <a:rPr lang="en-US" b="0" i="1" smtClean="0">
                                      <a:latin typeface="Cambria Math" panose="02040503050406030204" pitchFamily="18" charset="0"/>
                                    </a:rPr>
                                    <m:t>𝑘</m:t>
                                  </m:r>
                                </m:sub>
                              </m:sSub>
                            </m:e>
                          </m:nary>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m:t>
                                  </m:r>
                                </m:sub>
                              </m:sSub>
                            </m:den>
                          </m:f>
                        </m:e>
                      </m:d>
                      <m:r>
                        <a:rPr lang="en-US" b="0" i="1" smtClean="0">
                          <a:latin typeface="Cambria Math" panose="02040503050406030204" pitchFamily="18" charset="0"/>
                        </a:rPr>
                        <m:t>𝑏𝑘</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𝐻</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𝐻𝑀</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𝑏𝑘</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𝐻</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m:t>
                              </m:r>
                            </m:sub>
                          </m:sSub>
                        </m:den>
                      </m:f>
                      <m:r>
                        <a:rPr lang="en-US" b="0" i="1" smtClean="0">
                          <a:latin typeface="Cambria Math" panose="02040503050406030204" pitchFamily="18" charset="0"/>
                        </a:rPr>
                        <m:t>𝑏𝑘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1A6F27E-BF71-4703-D284-2BF2A6F4F77F}"/>
                  </a:ext>
                </a:extLst>
              </p:cNvPr>
              <p:cNvSpPr>
                <a:spLocks noGrp="1" noRot="1" noChangeAspect="1" noMove="1" noResize="1" noEditPoints="1" noAdjustHandles="1" noChangeArrowheads="1" noChangeShapeType="1" noTextEdit="1"/>
              </p:cNvSpPr>
              <p:nvPr>
                <p:ph idx="1"/>
              </p:nvPr>
            </p:nvSpPr>
            <p:spPr>
              <a:xfrm>
                <a:off x="838200" y="1009625"/>
                <a:ext cx="10515600" cy="4534832"/>
              </a:xfrm>
              <a:blipFill>
                <a:blip r:embed="rId2"/>
                <a:stretch>
                  <a:fillRect l="-1217" t="-241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93B4B4A-31BC-CFAA-3436-7E39E985BA53}"/>
              </a:ext>
            </a:extLst>
          </p:cNvPr>
          <p:cNvPicPr>
            <a:picLocks noChangeAspect="1"/>
          </p:cNvPicPr>
          <p:nvPr/>
        </p:nvPicPr>
        <p:blipFill>
          <a:blip r:embed="rId3"/>
          <a:stretch>
            <a:fillRect/>
          </a:stretch>
        </p:blipFill>
        <p:spPr>
          <a:xfrm>
            <a:off x="5332526" y="4281147"/>
            <a:ext cx="6859474" cy="2526620"/>
          </a:xfrm>
          <a:prstGeom prst="rect">
            <a:avLst/>
          </a:prstGeom>
        </p:spPr>
      </p:pic>
    </p:spTree>
    <p:extLst>
      <p:ext uri="{BB962C8B-B14F-4D97-AF65-F5344CB8AC3E}">
        <p14:creationId xmlns:p14="http://schemas.microsoft.com/office/powerpoint/2010/main" val="3943904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1262-ABC3-066E-6435-496442D15F7F}"/>
              </a:ext>
            </a:extLst>
          </p:cNvPr>
          <p:cNvSpPr>
            <a:spLocks noGrp="1"/>
          </p:cNvSpPr>
          <p:nvPr>
            <p:ph type="title"/>
          </p:nvPr>
        </p:nvSpPr>
        <p:spPr/>
        <p:txBody>
          <a:bodyPr>
            <a:normAutofit fontScale="90000"/>
          </a:bodyPr>
          <a:lstStyle/>
          <a:p>
            <a:r>
              <a:rPr lang="en-US" dirty="0"/>
              <a:t>Transmission probability and multiple-blood feeding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BE8886-08A3-B8B7-07C2-BA53345894A7}"/>
                  </a:ext>
                </a:extLst>
              </p:cNvPr>
              <p:cNvSpPr>
                <a:spLocks noGrp="1"/>
              </p:cNvSpPr>
              <p:nvPr>
                <p:ph idx="1"/>
              </p:nvPr>
            </p:nvSpPr>
            <p:spPr>
              <a:xfrm>
                <a:off x="838200" y="885371"/>
                <a:ext cx="10515600" cy="5291592"/>
              </a:xfrm>
            </p:spPr>
            <p:txBody>
              <a:bodyPr>
                <a:normAutofit fontScale="85000" lnSpcReduction="20000"/>
              </a:bodyPr>
              <a:lstStyle/>
              <a:p>
                <a:pPr marL="0" indent="0">
                  <a:buNone/>
                </a:pPr>
                <a:r>
                  <a:rPr lang="en-US" dirty="0"/>
                  <a:t>Perhaps mosquitoes that bite more frequently take smaller blood meals</a:t>
                </a:r>
              </a:p>
              <a:p>
                <a:pPr marL="0" indent="0">
                  <a:buNone/>
                </a:pPr>
                <a:endParaRPr lang="en-US" dirty="0"/>
              </a:p>
              <a:p>
                <a:pPr marL="0" indent="0">
                  <a:buNone/>
                </a:pPr>
                <a:r>
                  <a:rPr lang="en-US" dirty="0"/>
                  <a:t>The per-encounter probability of transmission to or from mosquitoes may be reduced</a:t>
                </a:r>
              </a:p>
              <a:p>
                <a:r>
                  <a:rPr lang="en-US" dirty="0"/>
                  <a:t>Not always the case: some viruses like Dengue can be transmitted before a mosquito even begins ingesting blood</a:t>
                </a:r>
              </a:p>
              <a:p>
                <a:pPr marL="0" indent="0">
                  <a:buNone/>
                </a:pPr>
                <a:endParaRPr lang="en-US" dirty="0"/>
              </a:p>
              <a:p>
                <a:pPr marL="0" indent="0">
                  <a:buNone/>
                </a:pPr>
                <a:r>
                  <a:rPr lang="en-US" b="1" dirty="0"/>
                  <a:t>Simplest assumption</a:t>
                </a:r>
                <a:r>
                  <a:rPr lang="en-US" dirty="0"/>
                  <a:t>: reduction is proportional to the increase in biting frequency</a:t>
                </a:r>
              </a:p>
              <a:p>
                <a:pPr marL="0" indent="0">
                  <a:lnSpc>
                    <a:spcPct val="16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𝑀𝐻</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𝑀𝐻</m:t>
                              </m:r>
                            </m:sub>
                          </m:sSub>
                        </m:num>
                        <m:den>
                          <m:r>
                            <a:rPr lang="en-US" b="0" i="1" smtClean="0">
                              <a:latin typeface="Cambria Math" panose="02040503050406030204" pitchFamily="18" charset="0"/>
                            </a:rPr>
                            <m:t>𝑘</m:t>
                          </m:r>
                        </m:den>
                      </m:f>
                    </m:oMath>
                  </m:oMathPara>
                </a14:m>
                <a:endParaRPr lang="en-US" dirty="0"/>
              </a:p>
              <a:p>
                <a:pPr marL="0" indent="0">
                  <a:lnSpc>
                    <a:spcPct val="16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𝐻𝑀</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𝐻𝑀</m:t>
                              </m:r>
                            </m:sub>
                          </m:sSub>
                        </m:num>
                        <m:den>
                          <m:r>
                            <a:rPr lang="en-US" b="0" i="1" smtClean="0">
                              <a:latin typeface="Cambria Math" panose="02040503050406030204" pitchFamily="18" charset="0"/>
                            </a:rPr>
                            <m:t>𝑘</m:t>
                          </m:r>
                        </m:den>
                      </m:f>
                    </m:oMath>
                  </m:oMathPara>
                </a14:m>
                <a:endParaRPr lang="en-US" dirty="0"/>
              </a:p>
            </p:txBody>
          </p:sp>
        </mc:Choice>
        <mc:Fallback xmlns="">
          <p:sp>
            <p:nvSpPr>
              <p:cNvPr id="3" name="Content Placeholder 2">
                <a:extLst>
                  <a:ext uri="{FF2B5EF4-FFF2-40B4-BE49-F238E27FC236}">
                    <a16:creationId xmlns:a16="http://schemas.microsoft.com/office/drawing/2014/main" id="{D1BE8886-08A3-B8B7-07C2-BA53345894A7}"/>
                  </a:ext>
                </a:extLst>
              </p:cNvPr>
              <p:cNvSpPr>
                <a:spLocks noGrp="1" noRot="1" noChangeAspect="1" noMove="1" noResize="1" noEditPoints="1" noAdjustHandles="1" noChangeArrowheads="1" noChangeShapeType="1" noTextEdit="1"/>
              </p:cNvSpPr>
              <p:nvPr>
                <p:ph idx="1"/>
              </p:nvPr>
            </p:nvSpPr>
            <p:spPr>
              <a:xfrm>
                <a:off x="838200" y="885371"/>
                <a:ext cx="10515600" cy="5291592"/>
              </a:xfrm>
              <a:blipFill>
                <a:blip r:embed="rId2"/>
                <a:stretch>
                  <a:fillRect l="-928" t="-2765" r="-58"/>
                </a:stretch>
              </a:blipFill>
            </p:spPr>
            <p:txBody>
              <a:bodyPr/>
              <a:lstStyle/>
              <a:p>
                <a:r>
                  <a:rPr lang="en-US">
                    <a:noFill/>
                  </a:rPr>
                  <a:t> </a:t>
                </a:r>
              </a:p>
            </p:txBody>
          </p:sp>
        </mc:Fallback>
      </mc:AlternateContent>
    </p:spTree>
    <p:extLst>
      <p:ext uri="{BB962C8B-B14F-4D97-AF65-F5344CB8AC3E}">
        <p14:creationId xmlns:p14="http://schemas.microsoft.com/office/powerpoint/2010/main" val="3050184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AB40-61E3-783A-3710-1BA60F4A69F4}"/>
              </a:ext>
            </a:extLst>
          </p:cNvPr>
          <p:cNvSpPr>
            <a:spLocks noGrp="1"/>
          </p:cNvSpPr>
          <p:nvPr>
            <p:ph type="title"/>
          </p:nvPr>
        </p:nvSpPr>
        <p:spPr>
          <a:xfrm>
            <a:off x="0" y="0"/>
            <a:ext cx="10515600" cy="1320800"/>
          </a:xfrm>
        </p:spPr>
        <p:txBody>
          <a:bodyPr>
            <a:normAutofit/>
          </a:bodyPr>
          <a:lstStyle/>
          <a:p>
            <a:pPr marL="0" indent="0">
              <a:buNone/>
            </a:pPr>
            <a:r>
              <a:rPr lang="en-US" dirty="0"/>
              <a:t>To understand how </a:t>
            </a:r>
            <a:r>
              <a:rPr lang="en-US" i="1" dirty="0"/>
              <a:t>k </a:t>
            </a:r>
            <a:r>
              <a:rPr lang="en-US" dirty="0"/>
              <a:t>affects transmission potential and population ecology consider:</a:t>
            </a:r>
          </a:p>
        </p:txBody>
      </p:sp>
      <p:sp>
        <p:nvSpPr>
          <p:cNvPr id="3" name="Content Placeholder 2">
            <a:extLst>
              <a:ext uri="{FF2B5EF4-FFF2-40B4-BE49-F238E27FC236}">
                <a16:creationId xmlns:a16="http://schemas.microsoft.com/office/drawing/2014/main" id="{D004FE93-4442-F461-76CA-A6EC243341EC}"/>
              </a:ext>
            </a:extLst>
          </p:cNvPr>
          <p:cNvSpPr>
            <a:spLocks noGrp="1"/>
          </p:cNvSpPr>
          <p:nvPr>
            <p:ph idx="1"/>
          </p:nvPr>
        </p:nvSpPr>
        <p:spPr>
          <a:xfrm>
            <a:off x="838200" y="1596572"/>
            <a:ext cx="10515600" cy="4957763"/>
          </a:xfrm>
        </p:spPr>
        <p:txBody>
          <a:bodyPr/>
          <a:lstStyle/>
          <a:p>
            <a:pPr marL="0" indent="0">
              <a:buNone/>
            </a:pPr>
            <a:r>
              <a:rPr lang="en-US" b="1" dirty="0"/>
              <a:t>Case 1</a:t>
            </a:r>
            <a:r>
              <a:rPr lang="en-US" dirty="0"/>
              <a:t>: all parameters independent of </a:t>
            </a:r>
            <a:r>
              <a:rPr lang="en-US" i="1" dirty="0"/>
              <a:t>k</a:t>
            </a:r>
            <a:endParaRPr lang="en-US" dirty="0"/>
          </a:p>
          <a:p>
            <a:pPr marL="0" indent="0">
              <a:buNone/>
            </a:pPr>
            <a:endParaRPr lang="en-US" dirty="0"/>
          </a:p>
          <a:p>
            <a:pPr marL="0" indent="0">
              <a:buNone/>
            </a:pPr>
            <a:r>
              <a:rPr lang="en-US" b="1" dirty="0"/>
              <a:t>Case 2</a:t>
            </a:r>
            <a:r>
              <a:rPr lang="en-US" dirty="0"/>
              <a:t>: only mortality &amp; fecundity depend on</a:t>
            </a:r>
            <a:r>
              <a:rPr lang="en-US" i="1" dirty="0"/>
              <a:t> k</a:t>
            </a:r>
            <a:endParaRPr lang="en-US" dirty="0"/>
          </a:p>
          <a:p>
            <a:pPr marL="0" indent="0">
              <a:buNone/>
            </a:pPr>
            <a:endParaRPr lang="en-US" dirty="0"/>
          </a:p>
          <a:p>
            <a:pPr marL="0" indent="0">
              <a:buNone/>
            </a:pPr>
            <a:r>
              <a:rPr lang="en-US" b="1" dirty="0"/>
              <a:t>Case 3</a:t>
            </a:r>
            <a:r>
              <a:rPr lang="en-US" dirty="0"/>
              <a:t>: only transmission parameters depends on </a:t>
            </a:r>
            <a:r>
              <a:rPr lang="en-US" i="1" dirty="0"/>
              <a:t>k</a:t>
            </a:r>
            <a:endParaRPr lang="en-US" dirty="0"/>
          </a:p>
          <a:p>
            <a:pPr marL="0" indent="0">
              <a:buNone/>
            </a:pPr>
            <a:endParaRPr lang="en-US" dirty="0"/>
          </a:p>
          <a:p>
            <a:pPr marL="0" indent="0">
              <a:buNone/>
            </a:pPr>
            <a:r>
              <a:rPr lang="en-US" b="1" dirty="0"/>
              <a:t>Case 4</a:t>
            </a:r>
            <a:r>
              <a:rPr lang="en-US" dirty="0"/>
              <a:t>: mortality, fecundity, and transmission parameters all depend on </a:t>
            </a:r>
            <a:r>
              <a:rPr lang="en-US" i="1" dirty="0"/>
              <a:t>k</a:t>
            </a:r>
            <a:endParaRPr lang="en-US" dirty="0"/>
          </a:p>
        </p:txBody>
      </p:sp>
    </p:spTree>
    <p:extLst>
      <p:ext uri="{BB962C8B-B14F-4D97-AF65-F5344CB8AC3E}">
        <p14:creationId xmlns:p14="http://schemas.microsoft.com/office/powerpoint/2010/main" val="3499675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Chart, line chart&#10;&#10;Description automatically generated">
            <a:extLst>
              <a:ext uri="{FF2B5EF4-FFF2-40B4-BE49-F238E27FC236}">
                <a16:creationId xmlns:a16="http://schemas.microsoft.com/office/drawing/2014/main" id="{AB121E89-BA5A-CD97-BA2A-4DF86F8BB3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D34A60C2-E223-DF71-D86C-CEC10A70B587}"/>
              </a:ext>
            </a:extLst>
          </p:cNvPr>
          <p:cNvSpPr>
            <a:spLocks noGrp="1"/>
          </p:cNvSpPr>
          <p:nvPr>
            <p:ph type="title"/>
          </p:nvPr>
        </p:nvSpPr>
        <p:spPr>
          <a:xfrm>
            <a:off x="3614057" y="14514"/>
            <a:ext cx="6197600" cy="681037"/>
          </a:xfrm>
          <a:solidFill>
            <a:schemeClr val="bg1"/>
          </a:solidFill>
        </p:spPr>
        <p:txBody>
          <a:bodyPr/>
          <a:lstStyle/>
          <a:p>
            <a:r>
              <a:rPr lang="en-US" dirty="0"/>
              <a:t>Mosquito population structure</a:t>
            </a:r>
          </a:p>
        </p:txBody>
      </p:sp>
    </p:spTree>
    <p:extLst>
      <p:ext uri="{BB962C8B-B14F-4D97-AF65-F5344CB8AC3E}">
        <p14:creationId xmlns:p14="http://schemas.microsoft.com/office/powerpoint/2010/main" val="924602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a:extLst>
              <a:ext uri="{FF2B5EF4-FFF2-40B4-BE49-F238E27FC236}">
                <a16:creationId xmlns:a16="http://schemas.microsoft.com/office/drawing/2014/main" id="{E36E78B0-DD97-A69F-13E8-82F0E47EC1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5B8A79C1-678F-4888-834F-91F9630BC2DE}"/>
              </a:ext>
            </a:extLst>
          </p:cNvPr>
          <p:cNvSpPr>
            <a:spLocks noGrp="1"/>
          </p:cNvSpPr>
          <p:nvPr>
            <p:ph type="title"/>
          </p:nvPr>
        </p:nvSpPr>
        <p:spPr>
          <a:xfrm>
            <a:off x="0" y="0"/>
            <a:ext cx="8055429" cy="681037"/>
          </a:xfrm>
          <a:solidFill>
            <a:schemeClr val="bg1"/>
          </a:solidFill>
        </p:spPr>
        <p:txBody>
          <a:bodyPr/>
          <a:lstStyle/>
          <a:p>
            <a:r>
              <a:rPr lang="en-US" dirty="0"/>
              <a:t>Basic reproduction number (</a:t>
            </a:r>
            <a:r>
              <a:rPr lang="en-US" i="1" dirty="0"/>
              <a:t>R</a:t>
            </a:r>
            <a:r>
              <a:rPr lang="en-US" i="1" baseline="-25000" dirty="0"/>
              <a:t>0</a:t>
            </a:r>
            <a:r>
              <a:rPr lang="en-US" dirty="0"/>
              <a:t>) and </a:t>
            </a:r>
            <a:r>
              <a:rPr lang="en-US" i="1" dirty="0"/>
              <a:t>k</a:t>
            </a:r>
            <a:endParaRPr lang="en-US" dirty="0"/>
          </a:p>
        </p:txBody>
      </p:sp>
    </p:spTree>
    <p:extLst>
      <p:ext uri="{BB962C8B-B14F-4D97-AF65-F5344CB8AC3E}">
        <p14:creationId xmlns:p14="http://schemas.microsoft.com/office/powerpoint/2010/main" val="194113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chart&#10;&#10;Description automatically generated">
            <a:extLst>
              <a:ext uri="{FF2B5EF4-FFF2-40B4-BE49-F238E27FC236}">
                <a16:creationId xmlns:a16="http://schemas.microsoft.com/office/drawing/2014/main" id="{C457BB4F-FC58-1461-C359-573F178F6C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E9AD1B41-B40E-E1C8-4555-30E232C7EF8D}"/>
              </a:ext>
            </a:extLst>
          </p:cNvPr>
          <p:cNvSpPr>
            <a:spLocks noGrp="1"/>
          </p:cNvSpPr>
          <p:nvPr>
            <p:ph type="title"/>
          </p:nvPr>
        </p:nvSpPr>
        <p:spPr>
          <a:solidFill>
            <a:schemeClr val="bg1"/>
          </a:solidFill>
        </p:spPr>
        <p:txBody>
          <a:bodyPr/>
          <a:lstStyle/>
          <a:p>
            <a:r>
              <a:rPr lang="en-US" i="1" dirty="0"/>
              <a:t>R</a:t>
            </a:r>
            <a:r>
              <a:rPr lang="en-US" i="1" baseline="-25000" dirty="0"/>
              <a:t>0 </a:t>
            </a:r>
            <a:r>
              <a:rPr lang="en-US" i="1" dirty="0"/>
              <a:t>: </a:t>
            </a:r>
            <a:r>
              <a:rPr lang="en-US" dirty="0"/>
              <a:t>transmission prob. independent of k</a:t>
            </a:r>
          </a:p>
        </p:txBody>
      </p:sp>
    </p:spTree>
    <p:extLst>
      <p:ext uri="{BB962C8B-B14F-4D97-AF65-F5344CB8AC3E}">
        <p14:creationId xmlns:p14="http://schemas.microsoft.com/office/powerpoint/2010/main" val="2793061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6B2E0E4D-0916-F680-A2E5-8670D0A0B8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8EA0B31D-2717-4436-9F11-42FD8BE5DAEE}"/>
              </a:ext>
            </a:extLst>
          </p:cNvPr>
          <p:cNvSpPr>
            <a:spLocks noGrp="1"/>
          </p:cNvSpPr>
          <p:nvPr>
            <p:ph type="title"/>
          </p:nvPr>
        </p:nvSpPr>
        <p:spPr>
          <a:solidFill>
            <a:schemeClr val="bg1"/>
          </a:solidFill>
        </p:spPr>
        <p:txBody>
          <a:bodyPr/>
          <a:lstStyle/>
          <a:p>
            <a:r>
              <a:rPr lang="en-US" i="1" dirty="0"/>
              <a:t>R</a:t>
            </a:r>
            <a:r>
              <a:rPr lang="en-US" i="1" baseline="-25000" dirty="0"/>
              <a:t>0</a:t>
            </a:r>
            <a:r>
              <a:rPr lang="en-US" dirty="0"/>
              <a:t>: transmission varies with k</a:t>
            </a:r>
          </a:p>
        </p:txBody>
      </p:sp>
    </p:spTree>
    <p:extLst>
      <p:ext uri="{BB962C8B-B14F-4D97-AF65-F5344CB8AC3E}">
        <p14:creationId xmlns:p14="http://schemas.microsoft.com/office/powerpoint/2010/main" val="244321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8697F-2B7D-AE6E-7C4D-2247CB62F73D}"/>
              </a:ext>
            </a:extLst>
          </p:cNvPr>
          <p:cNvSpPr txBox="1">
            <a:spLocks/>
          </p:cNvSpPr>
          <p:nvPr/>
        </p:nvSpPr>
        <p:spPr>
          <a:xfrm>
            <a:off x="0" y="0"/>
            <a:ext cx="7244862" cy="9704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grpSp>
        <p:nvGrpSpPr>
          <p:cNvPr id="6" name="Group 5">
            <a:extLst>
              <a:ext uri="{FF2B5EF4-FFF2-40B4-BE49-F238E27FC236}">
                <a16:creationId xmlns:a16="http://schemas.microsoft.com/office/drawing/2014/main" id="{D39CF061-C546-9A26-09B6-2C3580A90F4A}"/>
              </a:ext>
            </a:extLst>
          </p:cNvPr>
          <p:cNvGrpSpPr/>
          <p:nvPr/>
        </p:nvGrpSpPr>
        <p:grpSpPr>
          <a:xfrm>
            <a:off x="6884099" y="1464576"/>
            <a:ext cx="2749827" cy="1953609"/>
            <a:chOff x="6202892" y="1732449"/>
            <a:chExt cx="4457701" cy="3166964"/>
          </a:xfrm>
        </p:grpSpPr>
        <p:pic>
          <p:nvPicPr>
            <p:cNvPr id="7" name="Picture 2">
              <a:extLst>
                <a:ext uri="{FF2B5EF4-FFF2-40B4-BE49-F238E27FC236}">
                  <a16:creationId xmlns:a16="http://schemas.microsoft.com/office/drawing/2014/main" id="{9EC91D91-EF39-F6B4-4927-F2963780B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41F72C-DC1B-65FB-F8DE-CD8830B22B11}"/>
                </a:ext>
              </a:extLst>
            </p:cNvPr>
            <p:cNvSpPr txBox="1"/>
            <p:nvPr/>
          </p:nvSpPr>
          <p:spPr>
            <a:xfrm>
              <a:off x="6202892" y="4300695"/>
              <a:ext cx="4457701" cy="598718"/>
            </a:xfrm>
            <a:prstGeom prst="rect">
              <a:avLst/>
            </a:prstGeom>
            <a:noFill/>
          </p:spPr>
          <p:txBody>
            <a:bodyPr wrap="square" rtlCol="0">
              <a:spAutoFit/>
            </a:bodyPr>
            <a:lstStyle/>
            <a:p>
              <a:r>
                <a:rPr lang="en-US" i="1" dirty="0"/>
                <a:t>Aedes aegypti </a:t>
              </a:r>
              <a:r>
                <a:rPr lang="en-US" sz="1400" dirty="0"/>
                <a:t>(CDC.gov)</a:t>
              </a:r>
              <a:endParaRPr lang="en-US" sz="1400" i="1" dirty="0"/>
            </a:p>
          </p:txBody>
        </p:sp>
      </p:grpSp>
      <p:grpSp>
        <p:nvGrpSpPr>
          <p:cNvPr id="9" name="Group 8">
            <a:extLst>
              <a:ext uri="{FF2B5EF4-FFF2-40B4-BE49-F238E27FC236}">
                <a16:creationId xmlns:a16="http://schemas.microsoft.com/office/drawing/2014/main" id="{BC59E03F-4BF2-A8F2-229E-444328331D34}"/>
              </a:ext>
            </a:extLst>
          </p:cNvPr>
          <p:cNvGrpSpPr/>
          <p:nvPr/>
        </p:nvGrpSpPr>
        <p:grpSpPr>
          <a:xfrm>
            <a:off x="9124689" y="4019174"/>
            <a:ext cx="2820384" cy="2234534"/>
            <a:chOff x="2767012" y="1223963"/>
            <a:chExt cx="6657976" cy="5274981"/>
          </a:xfrm>
        </p:grpSpPr>
        <p:pic>
          <p:nvPicPr>
            <p:cNvPr id="10" name="Picture 4">
              <a:extLst>
                <a:ext uri="{FF2B5EF4-FFF2-40B4-BE49-F238E27FC236}">
                  <a16:creationId xmlns:a16="http://schemas.microsoft.com/office/drawing/2014/main" id="{C1F38470-EAE4-7F23-B469-D8735E51D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086735B-A800-FDC8-443D-FA114F1DCCBF}"/>
                </a:ext>
              </a:extLst>
            </p:cNvPr>
            <p:cNvSpPr txBox="1"/>
            <p:nvPr/>
          </p:nvSpPr>
          <p:spPr>
            <a:xfrm>
              <a:off x="2767012" y="5627076"/>
              <a:ext cx="6657976" cy="871868"/>
            </a:xfrm>
            <a:prstGeom prst="rect">
              <a:avLst/>
            </a:prstGeom>
            <a:noFill/>
          </p:spPr>
          <p:txBody>
            <a:bodyPr wrap="square" rtlCol="0">
              <a:spAutoFit/>
            </a:bodyPr>
            <a:lstStyle/>
            <a:p>
              <a:r>
                <a:rPr lang="en-US" i="1" dirty="0"/>
                <a:t>Aedes albopictus</a:t>
              </a:r>
              <a:r>
                <a:rPr lang="en-US" dirty="0"/>
                <a:t> </a:t>
              </a:r>
              <a:r>
                <a:rPr lang="en-US" sz="1400" dirty="0"/>
                <a:t>(CDC.gov)</a:t>
              </a:r>
              <a:endParaRPr lang="en-US" sz="1400" i="1" dirty="0"/>
            </a:p>
          </p:txBody>
        </p:sp>
      </p:grpSp>
      <p:grpSp>
        <p:nvGrpSpPr>
          <p:cNvPr id="12" name="Group 11">
            <a:extLst>
              <a:ext uri="{FF2B5EF4-FFF2-40B4-BE49-F238E27FC236}">
                <a16:creationId xmlns:a16="http://schemas.microsoft.com/office/drawing/2014/main" id="{2502677A-481C-53F1-C3E8-1E0F007B1A0C}"/>
              </a:ext>
            </a:extLst>
          </p:cNvPr>
          <p:cNvGrpSpPr/>
          <p:nvPr/>
        </p:nvGrpSpPr>
        <p:grpSpPr>
          <a:xfrm>
            <a:off x="6884099" y="3929493"/>
            <a:ext cx="2090265" cy="2558166"/>
            <a:chOff x="4229047" y="1120873"/>
            <a:chExt cx="4345912" cy="5318734"/>
          </a:xfrm>
        </p:grpSpPr>
        <p:pic>
          <p:nvPicPr>
            <p:cNvPr id="13" name="Picture 8">
              <a:extLst>
                <a:ext uri="{FF2B5EF4-FFF2-40B4-BE49-F238E27FC236}">
                  <a16:creationId xmlns:a16="http://schemas.microsoft.com/office/drawing/2014/main" id="{DD1E38F1-B1BB-05F4-5142-AC03AE66C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935E7CA-CFA7-49F3-FECA-24A6DF5A617D}"/>
                </a:ext>
              </a:extLst>
            </p:cNvPr>
            <p:cNvSpPr txBox="1"/>
            <p:nvPr/>
          </p:nvSpPr>
          <p:spPr>
            <a:xfrm>
              <a:off x="4229047" y="5466785"/>
              <a:ext cx="4345912" cy="972822"/>
            </a:xfrm>
            <a:prstGeom prst="rect">
              <a:avLst/>
            </a:prstGeom>
            <a:noFill/>
          </p:spPr>
          <p:txBody>
            <a:bodyPr wrap="square" rtlCol="0">
              <a:spAutoFit/>
            </a:bodyPr>
            <a:lstStyle/>
            <a:p>
              <a:r>
                <a:rPr lang="en-US" i="1" dirty="0"/>
                <a:t>Zika virus</a:t>
              </a:r>
              <a:r>
                <a:rPr lang="en-US" dirty="0"/>
                <a:t> virion</a:t>
              </a:r>
            </a:p>
            <a:p>
              <a:r>
                <a:rPr lang="en-US" sz="1400" dirty="0"/>
                <a:t>(Manuel Almagro Rivas)</a:t>
              </a:r>
              <a:endParaRPr lang="en-US" sz="1400" i="1" dirty="0"/>
            </a:p>
          </p:txBody>
        </p:sp>
      </p:grpSp>
      <p:grpSp>
        <p:nvGrpSpPr>
          <p:cNvPr id="15" name="Group 14">
            <a:extLst>
              <a:ext uri="{FF2B5EF4-FFF2-40B4-BE49-F238E27FC236}">
                <a16:creationId xmlns:a16="http://schemas.microsoft.com/office/drawing/2014/main" id="{D8228A71-1207-501A-D055-E781F324F25B}"/>
              </a:ext>
            </a:extLst>
          </p:cNvPr>
          <p:cNvGrpSpPr/>
          <p:nvPr/>
        </p:nvGrpSpPr>
        <p:grpSpPr>
          <a:xfrm>
            <a:off x="9739880" y="954652"/>
            <a:ext cx="2205193" cy="2614112"/>
            <a:chOff x="6541476" y="1657978"/>
            <a:chExt cx="3818375" cy="4526433"/>
          </a:xfrm>
        </p:grpSpPr>
        <p:pic>
          <p:nvPicPr>
            <p:cNvPr id="16" name="Picture 6">
              <a:extLst>
                <a:ext uri="{FF2B5EF4-FFF2-40B4-BE49-F238E27FC236}">
                  <a16:creationId xmlns:a16="http://schemas.microsoft.com/office/drawing/2014/main" id="{99285863-31B0-5A41-5852-15E1C624B3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9A4FE36-E61A-1E69-96F3-9B77E9504A78}"/>
                </a:ext>
              </a:extLst>
            </p:cNvPr>
            <p:cNvSpPr txBox="1"/>
            <p:nvPr/>
          </p:nvSpPr>
          <p:spPr>
            <a:xfrm>
              <a:off x="6541476" y="5225143"/>
              <a:ext cx="3818375" cy="959268"/>
            </a:xfrm>
            <a:prstGeom prst="rect">
              <a:avLst/>
            </a:prstGeom>
            <a:noFill/>
          </p:spPr>
          <p:txBody>
            <a:bodyPr wrap="square" rtlCol="0">
              <a:spAutoFit/>
            </a:bodyPr>
            <a:lstStyle/>
            <a:p>
              <a:r>
                <a:rPr lang="en-US" i="1" dirty="0"/>
                <a:t>Dengue virus</a:t>
              </a:r>
              <a:r>
                <a:rPr lang="en-US" dirty="0"/>
                <a:t> virion</a:t>
              </a:r>
              <a:br>
                <a:rPr lang="en-US" dirty="0"/>
              </a:br>
              <a:r>
                <a:rPr lang="en-US" sz="1200" dirty="0"/>
                <a:t>(ScientificAnimations.com)</a:t>
              </a:r>
              <a:endParaRPr lang="en-US" i="1" dirty="0"/>
            </a:p>
          </p:txBody>
        </p:sp>
      </p:grpSp>
      <p:sp>
        <p:nvSpPr>
          <p:cNvPr id="20" name="Title 19">
            <a:extLst>
              <a:ext uri="{FF2B5EF4-FFF2-40B4-BE49-F238E27FC236}">
                <a16:creationId xmlns:a16="http://schemas.microsoft.com/office/drawing/2014/main" id="{A36B9E23-FCEF-8257-C224-E0FCDFA58E6A}"/>
              </a:ext>
            </a:extLst>
          </p:cNvPr>
          <p:cNvSpPr>
            <a:spLocks noGrp="1"/>
          </p:cNvSpPr>
          <p:nvPr>
            <p:ph type="title"/>
          </p:nvPr>
        </p:nvSpPr>
        <p:spPr/>
        <p:txBody>
          <a:bodyPr>
            <a:normAutofit/>
          </a:bodyPr>
          <a:lstStyle/>
          <a:p>
            <a:r>
              <a:rPr lang="en-US" sz="3600" dirty="0"/>
              <a:t>Mosquito-borne disease</a:t>
            </a:r>
          </a:p>
        </p:txBody>
      </p:sp>
      <p:sp>
        <p:nvSpPr>
          <p:cNvPr id="22" name="Content Placeholder 21">
            <a:extLst>
              <a:ext uri="{FF2B5EF4-FFF2-40B4-BE49-F238E27FC236}">
                <a16:creationId xmlns:a16="http://schemas.microsoft.com/office/drawing/2014/main" id="{5B9D7081-958B-E74E-CD0F-835125444179}"/>
              </a:ext>
            </a:extLst>
          </p:cNvPr>
          <p:cNvSpPr>
            <a:spLocks noGrp="1"/>
          </p:cNvSpPr>
          <p:nvPr>
            <p:ph sz="half" idx="1"/>
          </p:nvPr>
        </p:nvSpPr>
        <p:spPr/>
        <p:txBody>
          <a:bodyPr>
            <a:normAutofit fontScale="92500" lnSpcReduction="20000"/>
          </a:bodyPr>
          <a:lstStyle/>
          <a:p>
            <a:r>
              <a:rPr lang="en-US" sz="2400" dirty="0"/>
              <a:t>&gt;25% recent EID events were due to mosquito-borne zoonotic pathogens </a:t>
            </a:r>
            <a:r>
              <a:rPr lang="en-US" sz="1200" dirty="0"/>
              <a:t>(Jones 2008, Gould 2017)</a:t>
            </a:r>
            <a:endParaRPr lang="en-US" sz="2400" dirty="0"/>
          </a:p>
          <a:p>
            <a:pPr lvl="1"/>
            <a:r>
              <a:rPr lang="en-US" sz="2000" dirty="0"/>
              <a:t>E.g. Dengue, Zika, Chikungunya</a:t>
            </a:r>
          </a:p>
          <a:p>
            <a:endParaRPr lang="en-US" sz="1400" dirty="0"/>
          </a:p>
          <a:p>
            <a:r>
              <a:rPr lang="en-US" sz="2400" dirty="0"/>
              <a:t>Direct contact with the wildlife host is not required for transmission </a:t>
            </a:r>
            <a:r>
              <a:rPr lang="en-US" sz="2400" dirty="0">
                <a:sym typeface="Wingdings" panose="05000000000000000000" pitchFamily="2" charset="2"/>
              </a:rPr>
              <a:t> </a:t>
            </a:r>
            <a:r>
              <a:rPr lang="en-US" sz="2400" dirty="0"/>
              <a:t>Vector-borne pathogens spread more readily to human populations compared to other zoonoses</a:t>
            </a:r>
          </a:p>
          <a:p>
            <a:endParaRPr lang="en-US" sz="2400" dirty="0"/>
          </a:p>
          <a:p>
            <a:r>
              <a:rPr lang="en-US" sz="2400" dirty="0"/>
              <a:t>Predicting spillover of mosquito-borne zoonotic requires accounting for:</a:t>
            </a:r>
          </a:p>
          <a:p>
            <a:pPr lvl="1"/>
            <a:r>
              <a:rPr lang="en-US" sz="2000" dirty="0"/>
              <a:t>the ecology of multiple hosts, </a:t>
            </a:r>
          </a:p>
          <a:p>
            <a:pPr lvl="1"/>
            <a:r>
              <a:rPr lang="en-US" sz="2000" dirty="0"/>
              <a:t>the life history of the insect vectors, and</a:t>
            </a:r>
          </a:p>
          <a:p>
            <a:pPr lvl="1"/>
            <a:r>
              <a:rPr lang="en-US" sz="2000" dirty="0"/>
              <a:t>the traits of the pathogens themselves</a:t>
            </a:r>
          </a:p>
          <a:p>
            <a:endParaRPr lang="en-US" dirty="0"/>
          </a:p>
        </p:txBody>
      </p:sp>
    </p:spTree>
    <p:extLst>
      <p:ext uri="{BB962C8B-B14F-4D97-AF65-F5344CB8AC3E}">
        <p14:creationId xmlns:p14="http://schemas.microsoft.com/office/powerpoint/2010/main" val="18193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4B00-0A3D-02F4-AC68-7901CBE7683B}"/>
              </a:ext>
            </a:extLst>
          </p:cNvPr>
          <p:cNvSpPr>
            <a:spLocks noGrp="1"/>
          </p:cNvSpPr>
          <p:nvPr>
            <p:ph type="title"/>
          </p:nvPr>
        </p:nvSpPr>
        <p:spPr/>
        <p:txBody>
          <a:bodyPr/>
          <a:lstStyle/>
          <a:p>
            <a:r>
              <a:rPr lang="en-US" i="1" dirty="0"/>
              <a:t>R</a:t>
            </a:r>
            <a:r>
              <a:rPr lang="en-US" i="1" baseline="-25000" dirty="0"/>
              <a:t>0</a:t>
            </a:r>
            <a:r>
              <a:rPr lang="en-US" dirty="0"/>
              <a:t> and </a:t>
            </a:r>
            <a:r>
              <a:rPr lang="en-US" i="1" dirty="0"/>
              <a:t>k </a:t>
            </a:r>
            <a:r>
              <a:rPr lang="en-US" dirty="0"/>
              <a:t>again</a:t>
            </a:r>
          </a:p>
        </p:txBody>
      </p:sp>
      <p:sp>
        <p:nvSpPr>
          <p:cNvPr id="3" name="Content Placeholder 2">
            <a:extLst>
              <a:ext uri="{FF2B5EF4-FFF2-40B4-BE49-F238E27FC236}">
                <a16:creationId xmlns:a16="http://schemas.microsoft.com/office/drawing/2014/main" id="{66027531-5632-D970-87DC-5EE92048F0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802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216FE-729A-5A24-8B03-9D0C972DFEB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7DECF0E-624C-DC9B-AF1D-725812709F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14955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3EF8-21B8-20D4-2372-8F058F12CDB5}"/>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E018B71-B146-5F62-006B-D20654307D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27184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B6C3F-330B-D623-3006-0CBA3CD62A47}"/>
              </a:ext>
            </a:extLst>
          </p:cNvPr>
          <p:cNvSpPr>
            <a:spLocks noGrp="1"/>
          </p:cNvSpPr>
          <p:nvPr>
            <p:ph type="title"/>
          </p:nvPr>
        </p:nvSpPr>
        <p:spPr>
          <a:xfrm>
            <a:off x="831850" y="1736726"/>
            <a:ext cx="10515600" cy="2852737"/>
          </a:xfrm>
        </p:spPr>
        <p:txBody>
          <a:bodyPr anchor="ctr"/>
          <a:lstStyle/>
          <a:p>
            <a:pPr algn="ctr"/>
            <a:r>
              <a:rPr lang="en-US" dirty="0"/>
              <a:t>Thank you!</a:t>
            </a:r>
          </a:p>
        </p:txBody>
      </p:sp>
      <p:sp>
        <p:nvSpPr>
          <p:cNvPr id="3" name="Text Placeholder 2">
            <a:extLst>
              <a:ext uri="{FF2B5EF4-FFF2-40B4-BE49-F238E27FC236}">
                <a16:creationId xmlns:a16="http://schemas.microsoft.com/office/drawing/2014/main" id="{09B5C773-6E33-54CF-A181-378950576D19}"/>
              </a:ext>
            </a:extLst>
          </p:cNvPr>
          <p:cNvSpPr>
            <a:spLocks noGrp="1"/>
          </p:cNvSpPr>
          <p:nvPr>
            <p:ph type="body" idx="1"/>
          </p:nvPr>
        </p:nvSpPr>
        <p:spPr/>
        <p:txBody>
          <a:bodyPr/>
          <a:lstStyle/>
          <a:p>
            <a:endParaRPr lang="en-US" dirty="0">
              <a:solidFill>
                <a:schemeClr val="tx1"/>
              </a:solidFill>
            </a:endParaRPr>
          </a:p>
          <a:p>
            <a:r>
              <a:rPr lang="en-US" dirty="0">
                <a:solidFill>
                  <a:schemeClr val="tx1"/>
                </a:solidFill>
              </a:rPr>
              <a:t>Contact info:</a:t>
            </a:r>
          </a:p>
          <a:p>
            <a:r>
              <a:rPr lang="en-US" dirty="0">
                <a:solidFill>
                  <a:schemeClr val="tx1"/>
                </a:solidFill>
              </a:rPr>
              <a:t>kyle.dahlin@uga.edu</a:t>
            </a:r>
          </a:p>
        </p:txBody>
      </p:sp>
      <p:pic>
        <p:nvPicPr>
          <p:cNvPr id="4" name="Picture 2">
            <a:extLst>
              <a:ext uri="{FF2B5EF4-FFF2-40B4-BE49-F238E27FC236}">
                <a16:creationId xmlns:a16="http://schemas.microsoft.com/office/drawing/2014/main" id="{5C5C01B7-BBF4-9D25-A249-4B0F608C5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167" y="5575504"/>
            <a:ext cx="41243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67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p:txBody>
          <a:bodyPr/>
          <a:lstStyle/>
          <a:p>
            <a:r>
              <a:rPr lang="en-US" dirty="0"/>
              <a:t>Multiple blood feeding – </a:t>
            </a:r>
            <a:r>
              <a:rPr lang="en-US" u="sng" dirty="0"/>
              <a:t>why it matters</a:t>
            </a:r>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1463039" y="1580829"/>
            <a:ext cx="3418450" cy="461665"/>
          </a:xfrm>
          <a:prstGeom prst="rect">
            <a:avLst/>
          </a:prstGeom>
          <a:noFill/>
        </p:spPr>
        <p:txBody>
          <a:bodyPr wrap="square">
            <a:spAutoFit/>
          </a:bodyPr>
          <a:lstStyle/>
          <a:p>
            <a:pPr marL="0" indent="0">
              <a:buNone/>
            </a:pPr>
            <a:r>
              <a:rPr lang="en-US" sz="2400" dirty="0"/>
              <a:t>More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5AD4F64-A16B-DCEE-FA49-2C88BC386AF7}"/>
              </a:ext>
            </a:extLst>
          </p:cNvPr>
          <p:cNvSpPr txBox="1"/>
          <p:nvPr/>
        </p:nvSpPr>
        <p:spPr>
          <a:xfrm>
            <a:off x="1294227" y="3578691"/>
            <a:ext cx="3418450" cy="461665"/>
          </a:xfrm>
          <a:prstGeom prst="rect">
            <a:avLst/>
          </a:prstGeom>
          <a:noFill/>
        </p:spPr>
        <p:txBody>
          <a:bodyPr wrap="square">
            <a:spAutoFit/>
          </a:bodyPr>
          <a:lstStyle/>
          <a:p>
            <a:pPr marL="0" indent="0">
              <a:buNone/>
            </a:pPr>
            <a:r>
              <a:rPr lang="en-US" sz="2400" dirty="0"/>
              <a:t>More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Tree>
    <p:extLst>
      <p:ext uri="{BB962C8B-B14F-4D97-AF65-F5344CB8AC3E}">
        <p14:creationId xmlns:p14="http://schemas.microsoft.com/office/powerpoint/2010/main" val="1773800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4A48-245E-2E41-5853-46AA2008B870}"/>
              </a:ext>
            </a:extLst>
          </p:cNvPr>
          <p:cNvSpPr>
            <a:spLocks noGrp="1"/>
          </p:cNvSpPr>
          <p:nvPr>
            <p:ph type="title"/>
          </p:nvPr>
        </p:nvSpPr>
        <p:spPr/>
        <p:txBody>
          <a:bodyPr/>
          <a:lstStyle/>
          <a:p>
            <a:r>
              <a:rPr lang="en-US" dirty="0"/>
              <a:t>Multiple blood feeding – </a:t>
            </a:r>
            <a:r>
              <a:rPr lang="en-US" u="sng" dirty="0"/>
              <a:t>how it works</a:t>
            </a:r>
          </a:p>
        </p:txBody>
      </p:sp>
      <p:sp>
        <p:nvSpPr>
          <p:cNvPr id="3" name="Content Placeholder 2">
            <a:extLst>
              <a:ext uri="{FF2B5EF4-FFF2-40B4-BE49-F238E27FC236}">
                <a16:creationId xmlns:a16="http://schemas.microsoft.com/office/drawing/2014/main" id="{8A96F606-CF25-78AF-B3B1-67F3D067C5D5}"/>
              </a:ext>
            </a:extLst>
          </p:cNvPr>
          <p:cNvSpPr>
            <a:spLocks noGrp="1"/>
          </p:cNvSpPr>
          <p:nvPr>
            <p:ph idx="1"/>
          </p:nvPr>
        </p:nvSpPr>
        <p:spPr>
          <a:xfrm>
            <a:off x="838200" y="1825625"/>
            <a:ext cx="10515600" cy="4729920"/>
          </a:xfrm>
        </p:spPr>
        <p:txBody>
          <a:bodyPr>
            <a:normAutofit fontScale="92500" lnSpcReduction="10000"/>
          </a:bodyPr>
          <a:lstStyle/>
          <a:p>
            <a:pPr marL="0" indent="0">
              <a:buNone/>
            </a:pPr>
            <a:r>
              <a:rPr lang="en-US" dirty="0"/>
              <a:t>Feeding may be </a:t>
            </a:r>
            <a:r>
              <a:rPr lang="en-US" b="1" dirty="0"/>
              <a:t>interrupted</a:t>
            </a:r>
            <a:r>
              <a:rPr lang="en-US" dirty="0"/>
              <a:t> by host defensive behaviors like shaking, slapping, swatting, grooming, running, hiding, …</a:t>
            </a:r>
          </a:p>
          <a:p>
            <a:pPr marL="0" indent="0">
              <a:buNone/>
            </a:pPr>
            <a:endParaRPr lang="en-US" dirty="0"/>
          </a:p>
          <a:p>
            <a:pPr marL="0" indent="0">
              <a:buNone/>
            </a:pPr>
            <a:r>
              <a:rPr lang="en-US" dirty="0"/>
              <a:t>Mosquitoes may derive a </a:t>
            </a:r>
            <a:r>
              <a:rPr lang="en-US" b="1" dirty="0"/>
              <a:t>fitness advantage </a:t>
            </a:r>
            <a:r>
              <a:rPr lang="en-US" dirty="0"/>
              <a:t>from feeding from multiple sources </a:t>
            </a:r>
          </a:p>
          <a:p>
            <a:pPr lvl="1"/>
            <a:r>
              <a:rPr lang="en-US" dirty="0"/>
              <a:t>e.g. fecundity may be increased </a:t>
            </a:r>
            <a:r>
              <a:rPr lang="en-US" sz="1600" dirty="0"/>
              <a:t>(Scott &amp; </a:t>
            </a:r>
            <a:r>
              <a:rPr lang="en-US" sz="1600" dirty="0" err="1"/>
              <a:t>Takken</a:t>
            </a:r>
            <a:r>
              <a:rPr lang="en-US" sz="1600" dirty="0"/>
              <a:t> 2012)</a:t>
            </a:r>
            <a:endParaRPr lang="en-US" dirty="0"/>
          </a:p>
          <a:p>
            <a:endParaRPr lang="en-US" dirty="0"/>
          </a:p>
          <a:p>
            <a:pPr marL="0" indent="0">
              <a:buNone/>
            </a:pPr>
            <a:r>
              <a:rPr lang="en-US" dirty="0"/>
              <a:t>Why don’t mosquitoes just feed as much as they want?</a:t>
            </a:r>
          </a:p>
          <a:p>
            <a:pPr lvl="1"/>
            <a:r>
              <a:rPr lang="en-US" dirty="0"/>
              <a:t>Feeding-associated mortality can be high </a:t>
            </a:r>
            <a:r>
              <a:rPr lang="en-US" sz="2000" dirty="0"/>
              <a:t>(</a:t>
            </a:r>
            <a:r>
              <a:rPr lang="en-US" sz="2000" dirty="0" err="1"/>
              <a:t>Briegel</a:t>
            </a:r>
            <a:r>
              <a:rPr lang="en-US" sz="2000" dirty="0"/>
              <a:t> &amp; </a:t>
            </a:r>
            <a:r>
              <a:rPr lang="en-US" sz="2000" dirty="0" err="1"/>
              <a:t>Hörler</a:t>
            </a:r>
            <a:r>
              <a:rPr lang="en-US" sz="2000" dirty="0"/>
              <a:t> 1993)</a:t>
            </a:r>
          </a:p>
          <a:p>
            <a:pPr lvl="1"/>
            <a:endParaRPr lang="en-US" dirty="0"/>
          </a:p>
          <a:p>
            <a:pPr lvl="1"/>
            <a:r>
              <a:rPr lang="en-US" dirty="0"/>
              <a:t>Are you more likely to notice a mosquito biting you for a longer time? Or one that keeps coming back for seconds?</a:t>
            </a:r>
          </a:p>
          <a:p>
            <a:pPr lvl="1"/>
            <a:endParaRPr lang="en-US" dirty="0"/>
          </a:p>
          <a:p>
            <a:endParaRPr lang="en-US" dirty="0"/>
          </a:p>
          <a:p>
            <a:endParaRPr lang="en-US" dirty="0"/>
          </a:p>
        </p:txBody>
      </p:sp>
    </p:spTree>
    <p:extLst>
      <p:ext uri="{BB962C8B-B14F-4D97-AF65-F5344CB8AC3E}">
        <p14:creationId xmlns:p14="http://schemas.microsoft.com/office/powerpoint/2010/main" val="9075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7F2C-F8B4-A3B3-BA1F-B80FB78C54AE}"/>
              </a:ext>
            </a:extLst>
          </p:cNvPr>
          <p:cNvSpPr>
            <a:spLocks noGrp="1"/>
          </p:cNvSpPr>
          <p:nvPr>
            <p:ph type="title"/>
          </p:nvPr>
        </p:nvSpPr>
        <p:spPr/>
        <p:txBody>
          <a:bodyPr>
            <a:normAutofit fontScale="90000"/>
          </a:bodyPr>
          <a:lstStyle/>
          <a:p>
            <a:r>
              <a:rPr lang="en-US" dirty="0"/>
              <a:t>Variation in multiple blood feeding among mosquito species</a:t>
            </a:r>
          </a:p>
        </p:txBody>
      </p:sp>
      <p:sp>
        <p:nvSpPr>
          <p:cNvPr id="3" name="Content Placeholder 2">
            <a:extLst>
              <a:ext uri="{FF2B5EF4-FFF2-40B4-BE49-F238E27FC236}">
                <a16:creationId xmlns:a16="http://schemas.microsoft.com/office/drawing/2014/main" id="{AA35F6FE-7F40-0D26-ED44-72E3BB64F021}"/>
              </a:ext>
            </a:extLst>
          </p:cNvPr>
          <p:cNvSpPr>
            <a:spLocks noGrp="1"/>
          </p:cNvSpPr>
          <p:nvPr>
            <p:ph idx="1"/>
          </p:nvPr>
        </p:nvSpPr>
        <p:spPr/>
        <p:txBody>
          <a:bodyPr/>
          <a:lstStyle/>
          <a:p>
            <a:r>
              <a:rPr lang="en-US" dirty="0"/>
              <a:t>Show that there is variation among species</a:t>
            </a:r>
          </a:p>
          <a:p>
            <a:r>
              <a:rPr lang="en-US" dirty="0"/>
              <a:t>Characterize the variations</a:t>
            </a:r>
          </a:p>
          <a:p>
            <a:r>
              <a:rPr lang="en-US" dirty="0"/>
              <a:t>Individual variation</a:t>
            </a:r>
          </a:p>
          <a:p>
            <a:r>
              <a:rPr lang="en-US" dirty="0"/>
              <a:t>Contend with why these differences may have arisen</a:t>
            </a:r>
          </a:p>
          <a:p>
            <a:r>
              <a:rPr lang="en-US"/>
              <a:t>Eco-evolutionary forces</a:t>
            </a:r>
            <a:endParaRPr lang="en-US" dirty="0"/>
          </a:p>
          <a:p>
            <a:endParaRPr lang="en-US" dirty="0"/>
          </a:p>
        </p:txBody>
      </p:sp>
    </p:spTree>
    <p:extLst>
      <p:ext uri="{BB962C8B-B14F-4D97-AF65-F5344CB8AC3E}">
        <p14:creationId xmlns:p14="http://schemas.microsoft.com/office/powerpoint/2010/main" val="683619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0321-B347-DD97-6A8F-6A974C29A546}"/>
              </a:ext>
            </a:extLst>
          </p:cNvPr>
          <p:cNvSpPr>
            <a:spLocks noGrp="1"/>
          </p:cNvSpPr>
          <p:nvPr>
            <p:ph type="title"/>
          </p:nvPr>
        </p:nvSpPr>
        <p:spPr/>
        <p:txBody>
          <a:bodyPr/>
          <a:lstStyle/>
          <a:p>
            <a:r>
              <a:rPr lang="en-US" dirty="0"/>
              <a:t>Multiple blood feeding – previous models</a:t>
            </a:r>
          </a:p>
        </p:txBody>
      </p:sp>
      <p:sp>
        <p:nvSpPr>
          <p:cNvPr id="3" name="Content Placeholder 2">
            <a:extLst>
              <a:ext uri="{FF2B5EF4-FFF2-40B4-BE49-F238E27FC236}">
                <a16:creationId xmlns:a16="http://schemas.microsoft.com/office/drawing/2014/main" id="{DBED32B4-7F73-9E12-E892-A2F4B63437A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43712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0321-B347-DD97-6A8F-6A974C29A546}"/>
              </a:ext>
            </a:extLst>
          </p:cNvPr>
          <p:cNvSpPr>
            <a:spLocks noGrp="1"/>
          </p:cNvSpPr>
          <p:nvPr>
            <p:ph type="title"/>
          </p:nvPr>
        </p:nvSpPr>
        <p:spPr/>
        <p:txBody>
          <a:bodyPr/>
          <a:lstStyle/>
          <a:p>
            <a:r>
              <a:rPr lang="en-US" dirty="0"/>
              <a:t>Multiple blood feeding &amp; transmission</a:t>
            </a:r>
          </a:p>
        </p:txBody>
      </p:sp>
      <p:sp>
        <p:nvSpPr>
          <p:cNvPr id="3" name="Content Placeholder 2">
            <a:extLst>
              <a:ext uri="{FF2B5EF4-FFF2-40B4-BE49-F238E27FC236}">
                <a16:creationId xmlns:a16="http://schemas.microsoft.com/office/drawing/2014/main" id="{DBED32B4-7F73-9E12-E892-A2F4B63437AA}"/>
              </a:ext>
            </a:extLst>
          </p:cNvPr>
          <p:cNvSpPr>
            <a:spLocks noGrp="1"/>
          </p:cNvSpPr>
          <p:nvPr>
            <p:ph idx="1"/>
          </p:nvPr>
        </p:nvSpPr>
        <p:spPr/>
        <p:txBody>
          <a:bodyPr/>
          <a:lstStyle/>
          <a:p>
            <a:pPr marL="0" indent="0" algn="l">
              <a:buNone/>
            </a:pPr>
            <a:r>
              <a:rPr lang="en-US" b="0" i="0" dirty="0">
                <a:solidFill>
                  <a:srgbClr val="000000"/>
                </a:solidFill>
                <a:effectLst/>
                <a:latin typeface="Arial" panose="020B0604020202020204" pitchFamily="34" charset="0"/>
              </a:rPr>
              <a:t>Identifying animal reservoirs of mosquito-borne zoonoses:</a:t>
            </a:r>
          </a:p>
          <a:p>
            <a:pPr algn="l"/>
            <a:r>
              <a:rPr lang="en-US" b="0" i="1" dirty="0">
                <a:solidFill>
                  <a:srgbClr val="000000"/>
                </a:solidFill>
                <a:effectLst/>
                <a:latin typeface="Arial" panose="020B0604020202020204" pitchFamily="34" charset="0"/>
              </a:rPr>
              <a:t>Are less defensive animals more likely to be reservoirs for mosquito-borne pathogens?</a:t>
            </a:r>
            <a:r>
              <a:rPr lang="en-US" b="0" i="0" dirty="0">
                <a:solidFill>
                  <a:srgbClr val="000000"/>
                </a:solidFill>
                <a:effectLst/>
                <a:latin typeface="Arial" panose="020B0604020202020204" pitchFamily="34" charset="0"/>
              </a:rPr>
              <a:t> </a:t>
            </a:r>
          </a:p>
          <a:p>
            <a:pPr marL="0" indent="0" algn="l">
              <a:buNone/>
            </a:pPr>
            <a:endParaRPr lang="en-US" dirty="0">
              <a:solidFill>
                <a:srgbClr val="000000"/>
              </a:solidFill>
              <a:latin typeface="Arial" panose="020B0604020202020204" pitchFamily="34" charset="0"/>
            </a:endParaRPr>
          </a:p>
          <a:p>
            <a:pPr marL="0" indent="0" algn="l">
              <a:buNone/>
            </a:pPr>
            <a:r>
              <a:rPr lang="en-US" b="0" i="0" dirty="0">
                <a:solidFill>
                  <a:srgbClr val="000000"/>
                </a:solidFill>
                <a:effectLst/>
                <a:latin typeface="Arial" panose="020B0604020202020204" pitchFamily="34" charset="0"/>
              </a:rPr>
              <a:t>Assessing the disease risk of invasive mosquito species</a:t>
            </a:r>
          </a:p>
          <a:p>
            <a:pPr algn="l"/>
            <a:r>
              <a:rPr lang="en-US" b="0" i="1" dirty="0">
                <a:solidFill>
                  <a:srgbClr val="000000"/>
                </a:solidFill>
                <a:effectLst/>
                <a:latin typeface="Arial" panose="020B0604020202020204" pitchFamily="34" charset="0"/>
              </a:rPr>
              <a:t>Are persistent biting mosquito species more effective vectors of pathogens?</a:t>
            </a:r>
          </a:p>
        </p:txBody>
      </p:sp>
    </p:spTree>
    <p:extLst>
      <p:ext uri="{BB962C8B-B14F-4D97-AF65-F5344CB8AC3E}">
        <p14:creationId xmlns:p14="http://schemas.microsoft.com/office/powerpoint/2010/main" val="2273391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4C0-848F-D55E-C012-E14984B6CCF5}"/>
              </a:ext>
            </a:extLst>
          </p:cNvPr>
          <p:cNvSpPr>
            <a:spLocks noGrp="1"/>
          </p:cNvSpPr>
          <p:nvPr>
            <p:ph type="title"/>
          </p:nvPr>
        </p:nvSpPr>
        <p:spPr>
          <a:xfrm>
            <a:off x="0" y="1"/>
            <a:ext cx="10515600" cy="708368"/>
          </a:xfrm>
        </p:spPr>
        <p:txBody>
          <a:bodyPr/>
          <a:lstStyle/>
          <a:p>
            <a:r>
              <a:rPr lang="en-US" dirty="0"/>
              <a:t>Mosquito blood feeding as a Poisson process</a:t>
            </a:r>
          </a:p>
        </p:txBody>
      </p:sp>
      <p:sp>
        <p:nvSpPr>
          <p:cNvPr id="4" name="Rectangle: Rounded Corners 3">
            <a:extLst>
              <a:ext uri="{FF2B5EF4-FFF2-40B4-BE49-F238E27FC236}">
                <a16:creationId xmlns:a16="http://schemas.microsoft.com/office/drawing/2014/main" id="{5D57930A-BE4C-FA8E-D6BA-DF755FB11279}"/>
              </a:ext>
            </a:extLst>
          </p:cNvPr>
          <p:cNvSpPr/>
          <p:nvPr/>
        </p:nvSpPr>
        <p:spPr>
          <a:xfrm>
            <a:off x="195540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Blood-feeding</a:t>
            </a:r>
          </a:p>
        </p:txBody>
      </p:sp>
      <p:sp>
        <p:nvSpPr>
          <p:cNvPr id="5" name="Rectangle: Rounded Corners 4">
            <a:extLst>
              <a:ext uri="{FF2B5EF4-FFF2-40B4-BE49-F238E27FC236}">
                <a16:creationId xmlns:a16="http://schemas.microsoft.com/office/drawing/2014/main" id="{BDE99806-0C1E-823D-70A9-87B027CB4CF1}"/>
              </a:ext>
            </a:extLst>
          </p:cNvPr>
          <p:cNvSpPr/>
          <p:nvPr/>
        </p:nvSpPr>
        <p:spPr>
          <a:xfrm>
            <a:off x="748166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Resting, ovipositing, sugar-feeding</a:t>
            </a:r>
          </a:p>
        </p:txBody>
      </p:sp>
      <p:cxnSp>
        <p:nvCxnSpPr>
          <p:cNvPr id="7" name="Connector: Curved 6">
            <a:extLst>
              <a:ext uri="{FF2B5EF4-FFF2-40B4-BE49-F238E27FC236}">
                <a16:creationId xmlns:a16="http://schemas.microsoft.com/office/drawing/2014/main" id="{8AB9BAEA-67AC-2B23-05EB-335F009D860F}"/>
              </a:ext>
            </a:extLst>
          </p:cNvPr>
          <p:cNvCxnSpPr>
            <a:cxnSpLocks/>
            <a:stCxn id="4" idx="2"/>
            <a:endCxn id="5" idx="2"/>
          </p:cNvCxnSpPr>
          <p:nvPr/>
        </p:nvCxnSpPr>
        <p:spPr>
          <a:xfrm rot="16200000" flipH="1">
            <a:off x="5843955" y="968009"/>
            <a:ext cx="12700" cy="5526260"/>
          </a:xfrm>
          <a:prstGeom prst="curvedConnector3">
            <a:avLst>
              <a:gd name="adj1" fmla="val 1121538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B3D6AE9B-299D-57B2-47FF-43DFFB4D6A42}"/>
              </a:ext>
            </a:extLst>
          </p:cNvPr>
          <p:cNvCxnSpPr>
            <a:cxnSpLocks/>
            <a:stCxn id="5" idx="0"/>
            <a:endCxn id="4" idx="0"/>
          </p:cNvCxnSpPr>
          <p:nvPr/>
        </p:nvCxnSpPr>
        <p:spPr>
          <a:xfrm rot="16200000" flipV="1">
            <a:off x="5843955" y="-357554"/>
            <a:ext cx="12700" cy="5526260"/>
          </a:xfrm>
          <a:prstGeom prst="curvedConnector3">
            <a:avLst>
              <a:gd name="adj1" fmla="val 124338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EB732B4-8C07-BBA2-7CA3-7D1E13A3EF9E}"/>
              </a:ext>
            </a:extLst>
          </p:cNvPr>
          <p:cNvSpPr txBox="1"/>
          <p:nvPr/>
        </p:nvSpPr>
        <p:spPr>
          <a:xfrm>
            <a:off x="5744622" y="4474894"/>
            <a:ext cx="351378" cy="461665"/>
          </a:xfrm>
          <a:prstGeom prst="rect">
            <a:avLst/>
          </a:prstGeom>
          <a:noFill/>
        </p:spPr>
        <p:txBody>
          <a:bodyPr wrap="square" rtlCol="0">
            <a:spAutoFit/>
          </a:bodyPr>
          <a:lstStyle/>
          <a:p>
            <a:r>
              <a:rPr lang="en-US" sz="2400" i="1" dirty="0"/>
              <a:t>H</a:t>
            </a:r>
          </a:p>
        </p:txBody>
      </p:sp>
      <p:sp>
        <p:nvSpPr>
          <p:cNvPr id="31" name="TextBox 30">
            <a:extLst>
              <a:ext uri="{FF2B5EF4-FFF2-40B4-BE49-F238E27FC236}">
                <a16:creationId xmlns:a16="http://schemas.microsoft.com/office/drawing/2014/main" id="{5B2B5AC6-B4E0-34FF-44E6-DA5B9E40314E}"/>
              </a:ext>
            </a:extLst>
          </p:cNvPr>
          <p:cNvSpPr txBox="1"/>
          <p:nvPr/>
        </p:nvSpPr>
        <p:spPr>
          <a:xfrm>
            <a:off x="5721176" y="954190"/>
            <a:ext cx="351378" cy="461665"/>
          </a:xfrm>
          <a:prstGeom prst="rect">
            <a:avLst/>
          </a:prstGeom>
          <a:noFill/>
        </p:spPr>
        <p:txBody>
          <a:bodyPr wrap="square" rtlCol="0">
            <a:spAutoFit/>
          </a:bodyPr>
          <a:lstStyle/>
          <a:p>
            <a:r>
              <a:rPr lang="en-US" sz="2400" i="1" dirty="0"/>
              <a:t>R</a:t>
            </a:r>
          </a:p>
        </p:txBody>
      </p:sp>
      <p:sp>
        <p:nvSpPr>
          <p:cNvPr id="32" name="TextBox 31">
            <a:extLst>
              <a:ext uri="{FF2B5EF4-FFF2-40B4-BE49-F238E27FC236}">
                <a16:creationId xmlns:a16="http://schemas.microsoft.com/office/drawing/2014/main" id="{445B26C0-465D-AFA7-6A96-4612CA8F19E5}"/>
              </a:ext>
            </a:extLst>
          </p:cNvPr>
          <p:cNvSpPr txBox="1"/>
          <p:nvPr/>
        </p:nvSpPr>
        <p:spPr>
          <a:xfrm>
            <a:off x="167796" y="5231395"/>
            <a:ext cx="11856407" cy="1631216"/>
          </a:xfrm>
          <a:prstGeom prst="rect">
            <a:avLst/>
          </a:prstGeom>
          <a:noFill/>
        </p:spPr>
        <p:txBody>
          <a:bodyPr wrap="square" rtlCol="0">
            <a:spAutoFit/>
          </a:bodyPr>
          <a:lstStyle/>
          <a:p>
            <a:r>
              <a:rPr lang="en-US" sz="2000" i="1" dirty="0"/>
              <a:t>H </a:t>
            </a:r>
            <a:r>
              <a:rPr lang="en-US" sz="2000" dirty="0"/>
              <a:t>is the dwell-time distribution describing the time spent blood-feeding before moving to the other stage</a:t>
            </a:r>
          </a:p>
          <a:p>
            <a:r>
              <a:rPr lang="en-US" sz="2000" i="1" dirty="0"/>
              <a:t>R </a:t>
            </a:r>
            <a:r>
              <a:rPr lang="en-US" sz="2000" dirty="0"/>
              <a:t>similarly describes the time spent resting,…, before returning to blood-feeding</a:t>
            </a:r>
          </a:p>
          <a:p>
            <a:endParaRPr lang="en-US" sz="2000" i="1" dirty="0"/>
          </a:p>
          <a:p>
            <a:r>
              <a:rPr lang="en-US" sz="2000" dirty="0"/>
              <a:t>The process can be represented as a system of distributed delay equations, but they are hard to work with…</a:t>
            </a:r>
          </a:p>
        </p:txBody>
      </p:sp>
      <p:cxnSp>
        <p:nvCxnSpPr>
          <p:cNvPr id="36" name="Straight Arrow Connector 35">
            <a:extLst>
              <a:ext uri="{FF2B5EF4-FFF2-40B4-BE49-F238E27FC236}">
                <a16:creationId xmlns:a16="http://schemas.microsoft.com/office/drawing/2014/main" id="{E3BF1178-AEF0-4E2A-D97A-34DBEF10203F}"/>
              </a:ext>
            </a:extLst>
          </p:cNvPr>
          <p:cNvCxnSpPr/>
          <p:nvPr/>
        </p:nvCxnSpPr>
        <p:spPr>
          <a:xfrm flipH="1" flipV="1">
            <a:off x="1234245" y="1823023"/>
            <a:ext cx="733865" cy="708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F456E41-F0DA-5AE2-B9E8-46853C6416D4}"/>
              </a:ext>
            </a:extLst>
          </p:cNvPr>
          <p:cNvSpPr txBox="1"/>
          <p:nvPr/>
        </p:nvSpPr>
        <p:spPr>
          <a:xfrm>
            <a:off x="1601177" y="1816673"/>
            <a:ext cx="1056700" cy="369332"/>
          </a:xfrm>
          <a:prstGeom prst="rect">
            <a:avLst/>
          </a:prstGeom>
          <a:noFill/>
        </p:spPr>
        <p:txBody>
          <a:bodyPr wrap="none" rtlCol="0">
            <a:spAutoFit/>
          </a:bodyPr>
          <a:lstStyle/>
          <a:p>
            <a:r>
              <a:rPr lang="en-US" dirty="0"/>
              <a:t>mortality</a:t>
            </a:r>
          </a:p>
        </p:txBody>
      </p:sp>
      <p:cxnSp>
        <p:nvCxnSpPr>
          <p:cNvPr id="38" name="Straight Arrow Connector 37">
            <a:extLst>
              <a:ext uri="{FF2B5EF4-FFF2-40B4-BE49-F238E27FC236}">
                <a16:creationId xmlns:a16="http://schemas.microsoft.com/office/drawing/2014/main" id="{85CCC776-3409-60CE-4FBD-D8CE59E01E15}"/>
              </a:ext>
            </a:extLst>
          </p:cNvPr>
          <p:cNvCxnSpPr>
            <a:cxnSpLocks/>
          </p:cNvCxnSpPr>
          <p:nvPr/>
        </p:nvCxnSpPr>
        <p:spPr>
          <a:xfrm flipV="1">
            <a:off x="9710944" y="1860376"/>
            <a:ext cx="823607" cy="671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7BAFC23-CC82-7FE4-BD0F-868FEB4DAC64}"/>
              </a:ext>
            </a:extLst>
          </p:cNvPr>
          <p:cNvSpPr txBox="1"/>
          <p:nvPr/>
        </p:nvSpPr>
        <p:spPr>
          <a:xfrm>
            <a:off x="9204150" y="1797246"/>
            <a:ext cx="1056700" cy="369332"/>
          </a:xfrm>
          <a:prstGeom prst="rect">
            <a:avLst/>
          </a:prstGeom>
          <a:noFill/>
        </p:spPr>
        <p:txBody>
          <a:bodyPr wrap="square" rtlCol="0">
            <a:spAutoFit/>
          </a:bodyPr>
          <a:lstStyle/>
          <a:p>
            <a:r>
              <a:rPr lang="en-US" dirty="0"/>
              <a:t>mortality</a:t>
            </a:r>
          </a:p>
        </p:txBody>
      </p:sp>
      <p:cxnSp>
        <p:nvCxnSpPr>
          <p:cNvPr id="42" name="Straight Arrow Connector 41">
            <a:extLst>
              <a:ext uri="{FF2B5EF4-FFF2-40B4-BE49-F238E27FC236}">
                <a16:creationId xmlns:a16="http://schemas.microsoft.com/office/drawing/2014/main" id="{A9A48BEB-265C-AF00-190B-6E692EDB6EBA}"/>
              </a:ext>
            </a:extLst>
          </p:cNvPr>
          <p:cNvCxnSpPr>
            <a:cxnSpLocks/>
            <a:endCxn id="4" idx="1"/>
          </p:cNvCxnSpPr>
          <p:nvPr/>
        </p:nvCxnSpPr>
        <p:spPr>
          <a:xfrm>
            <a:off x="858129" y="3068358"/>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E8D2CBA-8CFA-74BE-9F4F-A5C431FC5177}"/>
              </a:ext>
            </a:extLst>
          </p:cNvPr>
          <p:cNvSpPr txBox="1"/>
          <p:nvPr/>
        </p:nvSpPr>
        <p:spPr>
          <a:xfrm>
            <a:off x="643157" y="2642131"/>
            <a:ext cx="1338828" cy="369332"/>
          </a:xfrm>
          <a:prstGeom prst="rect">
            <a:avLst/>
          </a:prstGeom>
          <a:noFill/>
        </p:spPr>
        <p:txBody>
          <a:bodyPr wrap="none" rtlCol="0">
            <a:spAutoFit/>
          </a:bodyPr>
          <a:lstStyle/>
          <a:p>
            <a:r>
              <a:rPr lang="en-US" dirty="0"/>
              <a:t>recruitment</a:t>
            </a:r>
          </a:p>
        </p:txBody>
      </p:sp>
    </p:spTree>
    <p:extLst>
      <p:ext uri="{BB962C8B-B14F-4D97-AF65-F5344CB8AC3E}">
        <p14:creationId xmlns:p14="http://schemas.microsoft.com/office/powerpoint/2010/main" val="2328299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672</TotalTime>
  <Words>1617</Words>
  <Application>Microsoft Office PowerPoint</Application>
  <PresentationFormat>Widescreen</PresentationFormat>
  <Paragraphs>266</Paragraphs>
  <Slides>33</Slides>
  <Notes>0</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Cambria Math</vt:lpstr>
      <vt:lpstr>Helvetica</vt:lpstr>
      <vt:lpstr>Office Theme</vt:lpstr>
      <vt:lpstr>Once bitten, twice shy:  modeling trade-offs between mosquito biting persistence and vertebrate host defensive behaviors</vt:lpstr>
      <vt:lpstr>PowerPoint Presentation</vt:lpstr>
      <vt:lpstr>Mosquito-borne disease</vt:lpstr>
      <vt:lpstr>Multiple blood feeding – why it matters</vt:lpstr>
      <vt:lpstr>Multiple blood feeding – how it works</vt:lpstr>
      <vt:lpstr>Variation in multiple blood feeding among mosquito species</vt:lpstr>
      <vt:lpstr>Multiple blood feeding – previous models</vt:lpstr>
      <vt:lpstr>Multiple blood feeding &amp; transmission</vt:lpstr>
      <vt:lpstr>Mosquito blood feeding as a Poisson process</vt:lpstr>
      <vt:lpstr>Mosquito blood feeding as a Poisson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blood feeding &amp; fitness</vt:lpstr>
      <vt:lpstr>Multiple blood feeding &amp; fitness</vt:lpstr>
      <vt:lpstr>Parameterization</vt:lpstr>
      <vt:lpstr>Mosquito-host contact &amp; transmission</vt:lpstr>
      <vt:lpstr>Mosquito-host contact &amp; transmission</vt:lpstr>
      <vt:lpstr>Forces of infection</vt:lpstr>
      <vt:lpstr>Transmission probability and multiple-blood feeding</vt:lpstr>
      <vt:lpstr>To understand how k affects transmission potential and population ecology consider:</vt:lpstr>
      <vt:lpstr>Mosquito population structure</vt:lpstr>
      <vt:lpstr>Basic reproduction number (R0) and k</vt:lpstr>
      <vt:lpstr>R0 : transmission prob. independent of k</vt:lpstr>
      <vt:lpstr>R0: transmission varies with k</vt:lpstr>
      <vt:lpstr>R0 and k again</vt:lpstr>
      <vt:lpstr>Summary</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Once bitten, twice shy:  modeling trade-offs between mosquito biting persistence and vertebrate host defensive behaviors</dc:title>
  <dc:creator>Kyle Dahlin</dc:creator>
  <cp:lastModifiedBy>Kyle Dahlin</cp:lastModifiedBy>
  <cp:revision>25</cp:revision>
  <dcterms:created xsi:type="dcterms:W3CDTF">2023-01-05T15:06:10Z</dcterms:created>
  <dcterms:modified xsi:type="dcterms:W3CDTF">2023-10-17T14:35:01Z</dcterms:modified>
</cp:coreProperties>
</file>